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7" r:id="rId4"/>
    <p:sldId id="268" r:id="rId5"/>
    <p:sldId id="274" r:id="rId6"/>
    <p:sldId id="275" r:id="rId7"/>
    <p:sldId id="276" r:id="rId8"/>
    <p:sldId id="277" r:id="rId9"/>
    <p:sldId id="281" r:id="rId10"/>
    <p:sldId id="279" r:id="rId11"/>
    <p:sldId id="280" r:id="rId12"/>
    <p:sldId id="278" r:id="rId13"/>
    <p:sldId id="323" r:id="rId14"/>
    <p:sldId id="324" r:id="rId15"/>
    <p:sldId id="283" r:id="rId16"/>
    <p:sldId id="284" r:id="rId17"/>
    <p:sldId id="285" r:id="rId18"/>
    <p:sldId id="272" r:id="rId19"/>
    <p:sldId id="273" r:id="rId20"/>
    <p:sldId id="286" r:id="rId21"/>
    <p:sldId id="287" r:id="rId22"/>
    <p:sldId id="282" r:id="rId23"/>
    <p:sldId id="325" r:id="rId24"/>
    <p:sldId id="326" r:id="rId25"/>
    <p:sldId id="264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9"/>
    <p:restoredTop sz="96327"/>
  </p:normalViewPr>
  <p:slideViewPr>
    <p:cSldViewPr snapToGrid="0">
      <p:cViewPr varScale="1">
        <p:scale>
          <a:sx n="91" d="100"/>
          <a:sy n="91" d="100"/>
        </p:scale>
        <p:origin x="21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4BAF-B4B3-3BD5-399B-EB883ACF2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2D0F-2F2E-EB5E-ED93-F631E3390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C6207-89C7-C5BC-379B-ABA8195A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B937C-E763-D48D-81E5-5DF7CF98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D005B-82EE-DE25-BB05-D8FFCAD4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5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272A-485D-AB6D-66B3-D87FB41D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B6562-5587-BB0B-565D-8071BD645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61602-17C1-0632-F3CE-4E44AA29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54060-3881-3E07-9C3D-05B7B486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C445-B46D-EE17-2593-6C35B201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7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C00D56-BDFC-83D0-20A7-B5A3D1B35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D5596-8E90-2D45-622E-2AFF75D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5B3CB-CAF9-616B-E37C-A71F8ACD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6E5A7-5585-B768-53AF-A287881D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42EF1-175F-FC42-462F-65874D76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6C44-F241-C689-6206-1764371D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5B0F3-9F3B-B4ED-3D64-C55CED761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37CA2-D150-89AC-B05F-2F688015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1D6EA-323F-2555-99C4-B5622465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ADF72-4DBA-E519-AFE5-76103A64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3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005F-F10D-D447-10F3-CFB1DE5F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C8880-7E76-CF64-F1E9-8DC7E4DA6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24F2F-D434-315B-1D8D-D36BD40D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24342-DC1C-604F-E337-744F68CD1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C6054-B6A3-04D1-A311-7F31C329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1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96EF1-2041-C0A3-BFEC-B59A009A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046DE-EA20-7A29-E6F0-509BB4351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D9AC0-3471-89B5-8900-05848DA0B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28FB5-E695-7462-A54C-67FE08DE0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E7A96-7A85-0DEA-B994-3D31B1AC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76C1D-9A9B-8E05-901D-47A4469B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3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CB8A0-3647-6B93-5401-BFCB3BEE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CDED7-FDD5-D1EC-B378-116091A0C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B398D-BABB-0881-ADF0-91F232A4C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C6EAF-732C-F680-285F-B6A2C624E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F8D8E-2B5B-3252-C5EA-1591B5B43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8B28D2-61D6-B2C2-2323-ACADEF16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80DFE-AA39-BEC5-DBB9-A9A49B52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E8E28-5505-49C5-82FE-2BD6431BA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5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FD05-F91F-E1A5-A130-79AC7204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6791-E53F-2E4C-24D8-FCEA3BE6F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E6871-839F-484E-1C70-193B85C52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44998-D777-0F3F-147B-EDE6F229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6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EBFED-10D3-5448-B279-579ECB4B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E8CC92-DDB2-9E68-F0C8-E2BDA5D7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8FC85-0530-C9E6-6B62-B5FCAB18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53DFC-F446-B6AC-328B-DB4E5032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F19ED-EE6A-978E-A969-CFAD8B35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D2208-29D9-46BB-C68F-697E9B323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521FD-5185-1147-DBED-93931A3B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0A3AA-C033-9E9C-CFCC-0AA63BA3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490F-C61A-3F5C-FFB8-2D72F0F6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8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AD34-4B55-5BF6-72AE-AD858C89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1CB84-36BE-D1DD-A143-CB61F8E37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3AC08-3833-098B-B92E-F1A27C239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FF7E4-72EE-A918-CD90-290BD555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73499-0C05-970A-979E-CC799E5F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AC738-0810-DBCE-9D17-44FF8F26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4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E8EE6-15AE-F7A7-B98A-08EA4CFE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915A9-6C8F-87B6-C50B-25B9E6E3F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B6817-4E43-4D8C-1662-A01A9BBE1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E98944-4B11-C245-B19F-4F5652018F4B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46E4B-6BE6-7D1A-2A73-ACDA9D907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23585-A257-3D87-2A65-4354AF3F8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E5E83D-428F-494E-ABD9-0B644F6AC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4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stable/gallery/subplots_axes_and_figures/subplots_demo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19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7A8F-F545-C714-F660-F29DA54E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007E-2FEA-02E9-9566-C17456E1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6005" cy="4351338"/>
          </a:xfrm>
        </p:spPr>
        <p:txBody>
          <a:bodyPr numCol="1">
            <a:normAutofit fontScale="55000" lnSpcReduction="20000"/>
          </a:bodyPr>
          <a:lstStyle/>
          <a:p>
            <a:pPr marL="0" indent="0">
              <a:buNone/>
            </a:pPr>
            <a:r>
              <a:rPr lang="en-US" sz="4200" dirty="0">
                <a:solidFill>
                  <a:prstClr val="black"/>
                </a:solidFill>
              </a:rPr>
              <a:t>Step 7: histogram plot them with overlay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axs2.hist(ldc1, range(1,mx+1),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='step', label='1st 5000')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(array([2.92e+02, 9.61e+02, 1.05e+03, 9.67e+02, 4.32e+02, 4.63e+02, 3.15e+02, 1.99e+02, 1.15e+02, 8.70e+01, 6.60e+01, 3.30e+01,  1.20e+01, 2.00e+00, 3.00e+00, 1.00e+00, 2.00e+00, 0.00e+00, 0.00e+00]), array([ 1,  2,  3,  4,  5,  6,  7,  8,  9, 10, 11, 12, 13, 14, 15, 16, 17,18,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0x16d0be7f0&gt;])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axs2.hist(ldc2, range(1,mx+1),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='step', label='2nd 5000')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(array([ 388., 1016., 1097.,  929.,  468.,  373.,  268.,  210.,  106.,  75.,   41.,   14.,   10.,    3.,    2.,    0.,    0.,    0.,  0.]), array([ 1,  2,  3,  4,  5,  6,  7,  8,  9, 10, 11, 12, 13, 14, 15, 16, 17,  18, 19, 20]), [&lt;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matplotlib.patches.Polygon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0x16d0beac0&gt;])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axs3.hist(lot1, range(1,mx+1), </a:t>
            </a:r>
            <a:r>
              <a:rPr lang="en-US" sz="2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='step', label='1st 5000')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(array([2.610e+02, 7.790e+02, 1.165e+03, 8.540e+02, 5.500e+02, 4.780e+02,  2.990e+02, 1.810e+02, 1.720e+02, 9.800e+01, 6.800e+01, 4.800e+01, 2.700e+01, 8.000e+00, 8.000e+00, 1.000e+00, 0.000e+00, 0.000e+00,3.000e+00]), array([ 1,  2,  3,  4,  5,  6,  7,  8,  9, 10, 11, 12, 13, 14, 15, 16, 17,18,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0x16d0be910&gt;])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axs3.hist(lot2, range(1,mx+1),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='step', label='2nd 5000')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(array([ 221.,  806., 1205.,  872.,  514.,  429.,  302.,  218.,  215.,114.,   63.,   21.,   11.,    5.,    0.,    2.,    0.,    0.,2.]), array([ 1,  2,  3,  4,  5,  6,  7,  8,  9, 10, 11, 12, 13, 14, 15, 16, 17,18,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0x16d2703d0&gt;])</a:t>
            </a:r>
          </a:p>
        </p:txBody>
      </p:sp>
    </p:spTree>
    <p:extLst>
      <p:ext uri="{BB962C8B-B14F-4D97-AF65-F5344CB8AC3E}">
        <p14:creationId xmlns:p14="http://schemas.microsoft.com/office/powerpoint/2010/main" val="37248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7A8F-F545-C714-F660-F29DA54E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007E-2FEA-02E9-9566-C17456E1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6005" cy="4351338"/>
          </a:xfrm>
        </p:spPr>
        <p:txBody>
          <a:bodyPr numCol="1"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Step 7: histogram plot them with overlay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axs1.set_xticks(range(1,mx+1))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0x16d3e3a60&gt;,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0x16d3e3a30&gt;,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0x16d3e3910&gt;,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0x16d270700&gt;,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0x16d2700d0&gt;,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0x16d275310&gt;,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0x16d275a60&gt;,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0x16d27c1f0&gt;,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0x16d27c940&gt;,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0x16d281160&gt;,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0x16d27cbb0&gt;,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0x16d275d30&gt;,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0x16d281850&gt;,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0x16d281e80&gt;,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0x16d287610&gt;,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0x16d287d60&gt;,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0x16d28f4f0&gt;,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0x16d2878b0&gt;,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0x16d270f10&gt;, 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matplotlib.axis.XTick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0x16d28f250&gt;]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axs1.legend()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matplotlib.legend.Legend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0x16b790d90&gt;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axs2.legend()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matplotlib.legend.Legend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0x16d298520&gt;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axs3.legend()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matplotlib.legend.Legend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0x16d27c1c0&gt;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plt.show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449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72A0-CB93-3F3B-673C-AA237381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Homework 7 Review</a:t>
            </a:r>
          </a:p>
        </p:txBody>
      </p:sp>
      <p:pic>
        <p:nvPicPr>
          <p:cNvPr id="5" name="Content Placeholder 4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AA612CE6-8632-F10C-CAD4-A5687FD71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7611" y="263684"/>
            <a:ext cx="5053913" cy="64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75B-12D9-5A82-6855-E6499422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CDAD8-6204-2DAD-4076-42088DCC1D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density=True</a:t>
            </a:r>
          </a:p>
          <a:p>
            <a:endParaRPr lang="en-US" dirty="0"/>
          </a:p>
        </p:txBody>
      </p:sp>
      <p:pic>
        <p:nvPicPr>
          <p:cNvPr id="8" name="Picture 7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06427549-8E34-3677-1040-4B3C880A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4776"/>
            <a:ext cx="6173207" cy="6858000"/>
          </a:xfrm>
          <a:prstGeom prst="rect">
            <a:avLst/>
          </a:prstGeom>
        </p:spPr>
      </p:pic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6E740D8A-583E-F6AB-A670-6E238E9E26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4400" y="2282235"/>
            <a:ext cx="5181600" cy="96676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574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9908-692F-07D6-3788-43601F36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BF41A-A668-ECC8-7BDB-A437DE6F86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align='left'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3A292236-2907-0123-F54E-949EE9AEAA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7100" y="2326095"/>
            <a:ext cx="4645797" cy="1700795"/>
          </a:xfrm>
          <a:ln>
            <a:solidFill>
              <a:schemeClr val="tx1"/>
            </a:solidFill>
          </a:ln>
        </p:spPr>
      </p:pic>
      <p:pic>
        <p:nvPicPr>
          <p:cNvPr id="8" name="Picture 7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70914D3-5B32-FA2A-0E2E-ADDB6020F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307" y="0"/>
            <a:ext cx="6837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3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E17E-6A42-3950-BDAA-FFB5F8C5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Homework 7 Review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17BEC13-6C9E-56B9-D303-C8B0DB487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599" y="640080"/>
            <a:ext cx="6930205" cy="5578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F4CCCC-31F6-A8BD-9895-4900FFA2775D}"/>
              </a:ext>
            </a:extLst>
          </p:cNvPr>
          <p:cNvSpPr txBox="1"/>
          <p:nvPr/>
        </p:nvSpPr>
        <p:spPr>
          <a:xfrm>
            <a:off x="837171" y="3571588"/>
            <a:ext cx="3049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https://matplotlib.org/stable/gallery/subplots_axes_and_figures/subplots_demo.html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1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E17E-6A42-3950-BDAA-FFB5F8C5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Homework 7 Review</a:t>
            </a:r>
          </a:p>
        </p:txBody>
      </p:sp>
      <p:pic>
        <p:nvPicPr>
          <p:cNvPr id="7" name="Content Placeholder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95B2DE4-1D4D-0D81-5DF4-D06420202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0978" y="640080"/>
            <a:ext cx="6641446" cy="5578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0198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E17E-6A42-3950-BDAA-FFB5F8C5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Homework 7 Review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13E5107-D298-9045-4684-830081749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3168" y="640080"/>
            <a:ext cx="6097066" cy="5578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4535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EA1C-AE8C-5690-4A37-EA64BC2F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sz="400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F1FE6-DE3D-7BD7-A0B2-391FE5DF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Part 2:</a:t>
            </a:r>
          </a:p>
          <a:p>
            <a:pPr lvl="1"/>
            <a:r>
              <a:rPr lang="en-US" dirty="0"/>
              <a:t>Based on your three-way comparison, what do you think about Mendenhall's claim about six-letter words for Charles Dickens? Is it justified? Explain.</a:t>
            </a:r>
          </a:p>
          <a:p>
            <a:endParaRPr lang="en-US" sz="2000" dirty="0"/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AF8A1B8F-5440-B055-337F-E04A555F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661" y="1628492"/>
            <a:ext cx="4977988" cy="1904080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192F8F7-BC88-3866-7267-C4BCD0F0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837" y="3532572"/>
            <a:ext cx="4987583" cy="158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1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E77E-3C3E-160C-5537-5E0BBB0B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anchor="b">
            <a:normAutofit/>
          </a:bodyPr>
          <a:lstStyle/>
          <a:p>
            <a:r>
              <a:rPr lang="en-US" sz="5400"/>
              <a:t>Homework 7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1BED1C4-F52C-FCE4-14ED-DA961E7CB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75" y="4967319"/>
            <a:ext cx="5460858" cy="8737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306A-E7BE-03D5-3BF7-8F91DCBE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04819"/>
            <a:ext cx="5381721" cy="37852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Part 3:</a:t>
            </a:r>
          </a:p>
          <a:p>
            <a:pPr lvl="1"/>
            <a:r>
              <a:rPr lang="en-US" sz="2800" dirty="0"/>
              <a:t>Now take (slice) the first 100,000 words for each of </a:t>
            </a:r>
            <a:r>
              <a:rPr lang="en-US" sz="2800" i="1" dirty="0"/>
              <a:t>Oliver Twist</a:t>
            </a:r>
            <a:r>
              <a:rPr lang="en-US" sz="2800" dirty="0"/>
              <a:t> (1838) with </a:t>
            </a:r>
            <a:r>
              <a:rPr lang="en-US" sz="2800" i="1" dirty="0"/>
              <a:t>Nicholas Nickleby</a:t>
            </a:r>
            <a:r>
              <a:rPr lang="en-US" sz="2800" dirty="0"/>
              <a:t> (1839) and </a:t>
            </a:r>
            <a:r>
              <a:rPr lang="en-US" sz="2800" i="1" dirty="0"/>
              <a:t>David Copperfield</a:t>
            </a:r>
            <a:r>
              <a:rPr lang="en-US" sz="2800" dirty="0"/>
              <a:t> (1850). </a:t>
            </a:r>
          </a:p>
          <a:p>
            <a:pPr lvl="1"/>
            <a:r>
              <a:rPr lang="en-US" sz="2800" dirty="0"/>
              <a:t>Plot them over one another.</a:t>
            </a:r>
          </a:p>
          <a:p>
            <a:pPr lvl="1"/>
            <a:r>
              <a:rPr lang="en-US" sz="2800" dirty="0"/>
              <a:t>Submit your histogram and code.</a:t>
            </a:r>
          </a:p>
          <a:p>
            <a:pPr lvl="1"/>
            <a:r>
              <a:rPr lang="en-US" sz="2800" dirty="0"/>
              <a:t>What do you think of Mendenhall 100,000 word claim?</a:t>
            </a:r>
          </a:p>
        </p:txBody>
      </p:sp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F65D4D38-4537-024D-44CA-80D3AE886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5" y="2202307"/>
            <a:ext cx="5381721" cy="2704314"/>
          </a:xfrm>
          <a:prstGeom prst="rect">
            <a:avLst/>
          </a:prstGeom>
        </p:spPr>
      </p:pic>
      <p:pic>
        <p:nvPicPr>
          <p:cNvPr id="5" name="Picture 4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5D8ED358-B7E3-D1DF-5CD5-47FEA711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76" y="1411629"/>
            <a:ext cx="5376839" cy="8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8127-317D-2650-6A28-396558D0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50AB3-47C1-58AB-7CB5-D5F454F4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Homework 7 Review</a:t>
            </a:r>
          </a:p>
          <a:p>
            <a:r>
              <a:rPr lang="en-US" dirty="0"/>
              <a:t>New Topic:</a:t>
            </a:r>
          </a:p>
          <a:p>
            <a:pPr lvl="1"/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nltk.bigrams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dirty="0"/>
              <a:t>Generating random text using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/>
              <a:t>Brown Corpus</a:t>
            </a:r>
          </a:p>
          <a:p>
            <a:pPr lvl="2"/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brown.fileids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2"/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brown.categories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2"/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brown.words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categories='news'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lvl="1"/>
            <a:r>
              <a:rPr lang="en-US" dirty="0"/>
              <a:t>using</a:t>
            </a:r>
            <a:r>
              <a:rPr lang="en-US" sz="2000" dirty="0"/>
              <a:t>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</a:t>
            </a:r>
            <a:r>
              <a:rPr lang="en-US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with the Brown corpus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3200" dirty="0">
              <a:solidFill>
                <a:prstClr val="black"/>
              </a:solidFill>
            </a:endParaRPr>
          </a:p>
          <a:p>
            <a:pPr lvl="1"/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22E1-2EEB-E47B-E3A9-E9EB42F6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688E5-4C9C-485A-5F2D-0FECFD418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lot = chunk(ot2, 1, 10000)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(lot)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10000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lnn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chunk(nn2, 1, 10000)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ldc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chunk(dc2, 1, 10000)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(lot, range(1,mx+1),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label='Oliver Twist')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(array([ 482., 1585., 2370., 1726., 1064.,  907.,  601.,  399.,  387.,  212.,  131.,   69.,   38.,   13.,    8.,    3.,    0.,    0.,  5.]), array([ 1,  2,  3,  4,  5,  6,  7,  8,  9, 10, 11, 12, 13, 14, 15, 16, 17,  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0x16d2d0550&gt;])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lnn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range(1,mx+1),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label='Nicholas Nickleby')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(array([3.880e+02, 1.766e+03, 2.189e+03, 1.642e+03, 1.090e+03, 8.440e+02, 6.830e+02, 5.210e+02, 3.790e+02, 2.310e+02, 1.130e+02, 8.700e+01,2.900e+01, 1.400e+01, 1.200e+01, 6.000e+00, 3.000e+00, 1.000e+00,2.000e+00]), array([ 1,  2,  3,  4,  5,  6,  7,  8,  9, 10, 11, 12, 13, 14, 15, 16, 17,18,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0x16d2d09a0&gt;])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ldc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range(1,mx+1),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label='David Copperfield')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(array([6.800e+02, 1.977e+03, 2.147e+03, 1.896e+03, 9.000e+02, 8.360e+02,  5.830e+02, 4.090e+02, 2.210e+02, 1.620e+02, 1.070e+02, 4.700e+01, 2.200e+01, 5.000e+00, 5.000e+00, 1.000e+00, 2.000e+00, 0.000e+00,0.000e+00]), array([ 1,  2,  3,  4,  5,  6,  7,  8,  9, 10, 11, 12, 13, 14, 15, 16, 17,18,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0x16d2d0af0&gt;])</a:t>
            </a:r>
          </a:p>
        </p:txBody>
      </p:sp>
    </p:spTree>
    <p:extLst>
      <p:ext uri="{BB962C8B-B14F-4D97-AF65-F5344CB8AC3E}">
        <p14:creationId xmlns:p14="http://schemas.microsoft.com/office/powerpoint/2010/main" val="202704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22E1-2EEB-E47B-E3A9-E9EB42F6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688E5-4C9C-485A-5F2D-0FECFD418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mx = max(max(lot),max(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lnn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),max(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ldc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mx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20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plt.xticks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(range(1,mx+1))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([&lt;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0x16d2a3ee0&gt;,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0x16d2a3eb0&gt;,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0x16d2a3d90&gt;,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0x16d2da040&gt;,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0x16d2da640&gt;,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0x16d2dad90&gt;,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0x172dfc520&gt;,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0x16d2dadf0&gt;,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0x16d2d0a30&gt;,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0x172e05040&gt;,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0x172e05640&gt;,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0x172e05d90&gt;,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0x172e0a520&gt;,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0x172e0ac70&gt;,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0x172e0aa00&gt;,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0x172e05700&gt;,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0x172e372e0&gt;,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0x172e37910&gt;,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0x172e350a0&gt;, &lt;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matplotlib.axis.XTick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0x172e357f0&gt;], [Text(0, 0, ''), Text(0, 0, ''), Text(0, 0, ''), Text(0, 0, ''), Text(0, 0, ''), Text(0, 0, ''), Text(0, 0, ''), Text(0, 0, ''), Text(0, 0, ''), Text(0, 0, ''), Text(0, 0, ''), Text(0, 0, ''), Text(0, 0, ''), Text(0, 0, ''), Text(0, 0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''), Text(0, 0, ''), Text(0, 0, ''), Text(0, 0, ''), Text(0, 0, ''), Text(0, 0, '')])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plt.legend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matplotlib.legend.Legend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effectLst/>
                <a:latin typeface="Menlo" panose="020B0609030804020204" pitchFamily="49" charset="0"/>
              </a:rPr>
              <a:t> object at 0x16d2c1400&gt;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plt.show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EB06-C29F-A74A-A9F8-9104396B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Homework 7 Review</a:t>
            </a:r>
          </a:p>
        </p:txBody>
      </p:sp>
      <p:pic>
        <p:nvPicPr>
          <p:cNvPr id="5" name="Content Placeholder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7B1AB41-2CD1-591D-9677-CBA3DFE0A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800634"/>
            <a:ext cx="7225748" cy="52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04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F7AE-1C09-06FC-43AF-BFCFD34D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BF316-1A98-2026-E7B7-5052F48C1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lot = chunk(ot2,1, 100000)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lnn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chunk(nn2,1, 100000)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ldc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chunk(dc2,1, 100000)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lot,range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(1,mx+1),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label='Oliver Twist')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lnn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range(1,mx+1),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label='Nicholas Nickleby')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plt.hist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ldc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range(1,mx+1),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histtype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='step', label='David Copperfield')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  18, 19, 20]), [&lt;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matplotlib.patches.Polygon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object at 0x16eedb9a0&gt;])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plt.xticks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(range(1,mx+1))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plt.legend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plt.show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9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950DA-FC90-4F2C-0F3B-EB5D00A5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517E30-B068-C9C1-5129-F408FEC292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78792"/>
            <a:ext cx="5181600" cy="384500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41813C-DE7F-70EA-8392-1EEDA42EC1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03221"/>
            <a:ext cx="5181600" cy="379614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2B457D-5887-F399-F624-D9F846B769EA}"/>
              </a:ext>
            </a:extLst>
          </p:cNvPr>
          <p:cNvSpPr txBox="1"/>
          <p:nvPr/>
        </p:nvSpPr>
        <p:spPr>
          <a:xfrm>
            <a:off x="6481689" y="1733889"/>
            <a:ext cx="2099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density=True</a:t>
            </a:r>
          </a:p>
        </p:txBody>
      </p:sp>
    </p:spTree>
    <p:extLst>
      <p:ext uri="{BB962C8B-B14F-4D97-AF65-F5344CB8AC3E}">
        <p14:creationId xmlns:p14="http://schemas.microsoft.com/office/powerpoint/2010/main" val="423954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/>
              <a:t>2.4   Generating Random Text with Bigrams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sz="2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import genesis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genesis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sz="22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PlaintextCorpusReader</a:t>
            </a:r>
            <a:r>
              <a:rPr lang="en-US" sz="22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'.../corpora/genesis' (not loaded yet)&gt;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g =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genesis.words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english-kjv.txt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(g)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44764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g[:20]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['In', 'the', 'beginning', 'God', 'created', 'the', 'heaven', 'and', 'the', 'earth', '.', 'And', 'the', 'earth', 'was', 'without', 'form', ',', 'and', 'void']</a:t>
            </a:r>
          </a:p>
        </p:txBody>
      </p:sp>
    </p:spTree>
    <p:extLst>
      <p:ext uri="{BB962C8B-B14F-4D97-AF65-F5344CB8AC3E}">
        <p14:creationId xmlns:p14="http://schemas.microsoft.com/office/powerpoint/2010/main" val="13074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2.4   Generating Random Text with Bigrams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bigrams =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nltk.bigrams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(g)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bigrams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&lt;generator object bigrams at 0x11d540200&gt;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 = list(bigrams)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44763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l[:20]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[('In', 'the'), ('the', 'beginning'), ('beginning', 'God'), ('God', 'created'), ('created', 'the'), ('the', 'heaven'), ('heaven', 'and'), ('and', 'the'), ('the', 'earth'), ('earth', '.'), ('.', 'And'), ('And', 'the'), ('the', 'earth'), ('earth', 'was'), ('was', 'without'), ('without', 'form'), ('form', ','), (',', 'and'), ('and', 'void'), ('void', ';')]</a:t>
            </a:r>
          </a:p>
        </p:txBody>
      </p:sp>
    </p:spTree>
    <p:extLst>
      <p:ext uri="{BB962C8B-B14F-4D97-AF65-F5344CB8AC3E}">
        <p14:creationId xmlns:p14="http://schemas.microsoft.com/office/powerpoint/2010/main" val="39267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2.4   Generating Random Text with Bigrams</a:t>
            </a:r>
          </a:p>
          <a:p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can take as input a bigram corpus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actually, a list of (</a:t>
            </a:r>
            <a:r>
              <a:rPr lang="en-US" sz="2000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word1</a:t>
            </a:r>
            <a:r>
              <a:rPr lang="en-US" sz="20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, </a:t>
            </a:r>
            <a:r>
              <a:rPr lang="en-US" sz="2000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word2</a:t>
            </a:r>
            <a:r>
              <a:rPr lang="en-US" sz="20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) tuples such that </a:t>
            </a:r>
            <a:r>
              <a:rPr lang="en-US" sz="2000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word1</a:t>
            </a:r>
            <a:r>
              <a:rPr lang="en-US" sz="20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immediately precedes </a:t>
            </a:r>
            <a:r>
              <a:rPr lang="en-US" sz="2000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word2</a:t>
            </a:r>
            <a:r>
              <a:rPr lang="en-US" sz="20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.</a:t>
            </a:r>
            <a:endParaRPr lang="en-US" sz="2000" b="1" dirty="0"/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9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bigrams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endParaRPr lang="en-US" sz="1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sz="19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ConditionalFreqDist</a:t>
            </a:r>
            <a:r>
              <a:rPr lang="en-US" sz="19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with 0 conditions&gt;</a:t>
            </a: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bigrams =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nltk.bigrams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(g)</a:t>
            </a: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bigrams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endParaRPr lang="en-US" sz="1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sz="19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ConditionalFreqDist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with 2789 conditions&gt;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382C38FE-FF7C-709B-E96D-EFFB1107567E}"/>
              </a:ext>
            </a:extLst>
          </p:cNvPr>
          <p:cNvSpPr/>
          <p:nvPr/>
        </p:nvSpPr>
        <p:spPr>
          <a:xfrm>
            <a:off x="6907428" y="3429000"/>
            <a:ext cx="2496065" cy="1322172"/>
          </a:xfrm>
          <a:prstGeom prst="lef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empty!</a:t>
            </a:r>
          </a:p>
          <a:p>
            <a:pPr algn="ctr"/>
            <a:r>
              <a:rPr lang="en-US" dirty="0"/>
              <a:t>(bigrams: generator object)</a:t>
            </a:r>
          </a:p>
        </p:txBody>
      </p:sp>
    </p:spTree>
    <p:extLst>
      <p:ext uri="{BB962C8B-B14F-4D97-AF65-F5344CB8AC3E}">
        <p14:creationId xmlns:p14="http://schemas.microsoft.com/office/powerpoint/2010/main" val="13213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/>
              <a:t>2.4   Generating Random Text with Bigrams</a:t>
            </a:r>
          </a:p>
          <a:p>
            <a:pPr lvl="0"/>
            <a:r>
              <a:rPr lang="en-US" sz="2500" dirty="0">
                <a:solidFill>
                  <a:prstClr val="black"/>
                </a:solidFill>
              </a:rPr>
              <a:t>Unigrams (= list of words):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['In', 'the', 'beginning', 'God', 'created', 'the', 'heaven', 'and', 'the', 'earth', '.', 'And', 'the', 'earth', 'was', 'without', 'form', ',', 'and', 'void']</a:t>
            </a:r>
          </a:p>
          <a:p>
            <a:r>
              <a:rPr lang="en-US" dirty="0">
                <a:solidFill>
                  <a:prstClr val="black"/>
                </a:solidFill>
              </a:rPr>
              <a:t>Bigrams (= list of tuples (word1,word2) </a:t>
            </a:r>
            <a:r>
              <a:rPr lang="en-US" i="1" dirty="0">
                <a:solidFill>
                  <a:prstClr val="black"/>
                </a:solidFill>
              </a:rPr>
              <a:t>etc</a:t>
            </a:r>
            <a:r>
              <a:rPr lang="en-US" dirty="0">
                <a:solidFill>
                  <a:prstClr val="black"/>
                </a:solidFill>
              </a:rPr>
              <a:t>.):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[('In', 'the'), ('the', 'beginning'), ('beginning', 'God'), ('God', 'created'), ('created', 'the'), …]</a:t>
            </a: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 </a:t>
            </a:r>
            <a:r>
              <a:rPr lang="en-US" dirty="0">
                <a:solidFill>
                  <a:prstClr val="black"/>
                </a:solidFill>
              </a:rPr>
              <a:t>gives a count </a:t>
            </a:r>
            <a:r>
              <a:rPr lang="en-US" dirty="0" err="1">
                <a:solidFill>
                  <a:prstClr val="black"/>
                </a:solidFill>
              </a:rPr>
              <a:t>dict</a:t>
            </a:r>
            <a:r>
              <a:rPr lang="en-US" dirty="0">
                <a:solidFill>
                  <a:prstClr val="black"/>
                </a:solidFill>
              </a:rPr>
              <a:t> of which words can follow </a:t>
            </a:r>
            <a:r>
              <a:rPr lang="en-US" sz="2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dirty="0">
                <a:solidFill>
                  <a:prstClr val="black"/>
                </a:solidFill>
              </a:rPr>
              <a:t>:</a:t>
            </a:r>
            <a:endParaRPr lang="en-US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['In']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({'the': 9, 'my': 2, 'thee': 1})</a:t>
            </a:r>
          </a:p>
          <a:p>
            <a:pPr lvl="1"/>
            <a:endParaRPr lang="en-US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b="1" dirty="0"/>
              <a:t>2.4   Generating Random Text with Bigrams</a:t>
            </a: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 </a:t>
            </a:r>
            <a:r>
              <a:rPr lang="en-US" dirty="0">
                <a:solidFill>
                  <a:prstClr val="black"/>
                </a:solidFill>
              </a:rPr>
              <a:t>gives a count </a:t>
            </a:r>
            <a:r>
              <a:rPr lang="en-US" dirty="0" err="1">
                <a:solidFill>
                  <a:prstClr val="black"/>
                </a:solidFill>
              </a:rPr>
              <a:t>dict</a:t>
            </a:r>
            <a:r>
              <a:rPr lang="en-US" dirty="0">
                <a:solidFill>
                  <a:prstClr val="black"/>
                </a:solidFill>
              </a:rPr>
              <a:t> of which words can follow 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dirty="0">
                <a:solidFill>
                  <a:prstClr val="black"/>
                </a:solidFill>
              </a:rPr>
              <a:t>:</a:t>
            </a:r>
            <a:endParaRPr lang="en-US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({'sons': 5, 'children': 4, 'LORD': 4, 'man': 3, 'days': 2, 'three': 2, 'name': 1, 'woman': 1, 'serpent': 1, 'earth': 1, ...})</a:t>
            </a: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({'land': 156, 'LORD': 154, 'earth': 105, 'sons': 69, 'name': 42, 'field': 39, 'men': 36, 'man': 34, 'waters': 30, 'children': 30, ...})</a:t>
            </a:r>
          </a:p>
          <a:p>
            <a:pPr lvl="0"/>
            <a:r>
              <a:rPr lang="en-US" sz="31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31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[word].max() </a:t>
            </a:r>
            <a:r>
              <a:rPr lang="en-US" sz="3400" dirty="0">
                <a:solidFill>
                  <a:prstClr val="black"/>
                </a:solidFill>
              </a:rPr>
              <a:t>tells us what word is most likely to follow </a:t>
            </a:r>
            <a:r>
              <a:rPr lang="en-US" sz="31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3400" dirty="0">
                <a:solidFill>
                  <a:prstClr val="black"/>
                </a:solidFill>
              </a:rPr>
              <a:t>:</a:t>
            </a:r>
            <a:endParaRPr lang="en-US" sz="24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['the'].max()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'land'</a:t>
            </a: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['The'].max()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'sons'</a:t>
            </a:r>
          </a:p>
        </p:txBody>
      </p:sp>
    </p:spTree>
    <p:extLst>
      <p:ext uri="{BB962C8B-B14F-4D97-AF65-F5344CB8AC3E}">
        <p14:creationId xmlns:p14="http://schemas.microsoft.com/office/powerpoint/2010/main" val="4903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1CC4-FFAA-AE51-8D1D-148AD04E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Homework 7 Review</a:t>
            </a:r>
            <a:endParaRPr lang="en-US" dirty="0"/>
          </a:p>
        </p:txBody>
      </p:sp>
      <p:pic>
        <p:nvPicPr>
          <p:cNvPr id="5" name="Content Placeholder 4" descr="A screenshot of a book&#10;&#10;Description automatically generated">
            <a:extLst>
              <a:ext uri="{FF2B5EF4-FFF2-40B4-BE49-F238E27FC236}">
                <a16:creationId xmlns:a16="http://schemas.microsoft.com/office/drawing/2014/main" id="{4EC981E3-3FFC-3476-71B1-14D447099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988" y="1825625"/>
            <a:ext cx="9082023" cy="4351338"/>
          </a:xfrm>
        </p:spPr>
      </p:pic>
    </p:spTree>
    <p:extLst>
      <p:ext uri="{BB962C8B-B14F-4D97-AF65-F5344CB8AC3E}">
        <p14:creationId xmlns:p14="http://schemas.microsoft.com/office/powerpoint/2010/main" val="1334463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b="1" dirty="0"/>
              <a:t>2.4   Generating Random Text with Bigrams</a:t>
            </a: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 </a:t>
            </a:r>
            <a:r>
              <a:rPr lang="en-US" dirty="0">
                <a:solidFill>
                  <a:prstClr val="black"/>
                </a:solidFill>
              </a:rPr>
              <a:t>gives a count </a:t>
            </a:r>
            <a:r>
              <a:rPr lang="en-US" dirty="0" err="1">
                <a:solidFill>
                  <a:prstClr val="black"/>
                </a:solidFill>
              </a:rPr>
              <a:t>dict</a:t>
            </a:r>
            <a:r>
              <a:rPr lang="en-US" dirty="0">
                <a:solidFill>
                  <a:prstClr val="black"/>
                </a:solidFill>
              </a:rPr>
              <a:t> of which words can follow 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dirty="0">
                <a:solidFill>
                  <a:prstClr val="black"/>
                </a:solidFill>
              </a:rPr>
              <a:t>:</a:t>
            </a:r>
            <a:endParaRPr lang="en-US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({'sons': 5, 'children': 4, 'LORD': 4, 'man': 3, 'days': 2, 'three': 2, 'name': 1, 'woman': 1, 'serpent': 1, 'earth': 1, ...})</a:t>
            </a: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({'land': 156, 'LORD': 154, 'earth': 105, 'sons': 69, 'name': 42, 'field': 39, 'men': 36, 'man': 34, 'waters': 30, 'children': 30, ...})</a:t>
            </a:r>
          </a:p>
          <a:p>
            <a:pPr lvl="0"/>
            <a:r>
              <a:rPr lang="en-US" sz="31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31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[word].N() </a:t>
            </a:r>
            <a:r>
              <a:rPr lang="en-US" sz="3400" dirty="0">
                <a:solidFill>
                  <a:prstClr val="black"/>
                </a:solidFill>
              </a:rPr>
              <a:t>tells us the size (total # words in the corpus) that can follow </a:t>
            </a:r>
            <a:r>
              <a:rPr lang="en-US" sz="31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3400" dirty="0">
                <a:solidFill>
                  <a:prstClr val="black"/>
                </a:solidFill>
              </a:rPr>
              <a:t>:</a:t>
            </a:r>
            <a:endParaRPr lang="en-US" sz="24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['the'].N()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2411</a:t>
            </a: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['The'].N()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0949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03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b="1" dirty="0"/>
              <a:t>2.4   Generating Random Text with Bigrams</a:t>
            </a: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 </a:t>
            </a:r>
            <a:r>
              <a:rPr lang="en-US" dirty="0">
                <a:solidFill>
                  <a:prstClr val="black"/>
                </a:solidFill>
              </a:rPr>
              <a:t>gives a count </a:t>
            </a:r>
            <a:r>
              <a:rPr lang="en-US" dirty="0" err="1">
                <a:solidFill>
                  <a:prstClr val="black"/>
                </a:solidFill>
              </a:rPr>
              <a:t>dict</a:t>
            </a:r>
            <a:r>
              <a:rPr lang="en-US" dirty="0">
                <a:solidFill>
                  <a:prstClr val="black"/>
                </a:solidFill>
              </a:rPr>
              <a:t> (aka </a:t>
            </a:r>
            <a:r>
              <a:rPr lang="en-US" dirty="0" err="1">
                <a:solidFill>
                  <a:prstClr val="black"/>
                </a:solidFill>
              </a:rPr>
              <a:t>nltk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FreqDist</a:t>
            </a:r>
            <a:r>
              <a:rPr lang="en-US" dirty="0">
                <a:solidFill>
                  <a:prstClr val="black"/>
                </a:solidFill>
              </a:rPr>
              <a:t>) of which words can follow 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dirty="0">
                <a:solidFill>
                  <a:prstClr val="black"/>
                </a:solidFill>
              </a:rPr>
              <a:t>:</a:t>
            </a:r>
            <a:endParaRPr lang="en-US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({'sons': 5, 'children': 4, 'LORD': 4, 'man': 3, 'days': 2, 'three': 2, 'name': 1, 'woman': 1, 'serpent': 1, 'earth': 1, ...})</a:t>
            </a:r>
          </a:p>
          <a:p>
            <a:pPr lvl="0"/>
            <a:r>
              <a:rPr lang="en-US" sz="29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9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[word].keys() </a:t>
            </a:r>
            <a:r>
              <a:rPr lang="en-US" sz="3200" dirty="0">
                <a:solidFill>
                  <a:prstClr val="black"/>
                </a:solidFill>
              </a:rPr>
              <a:t>gives the keys to the count </a:t>
            </a:r>
            <a:r>
              <a:rPr lang="en-US" sz="3200" dirty="0" err="1">
                <a:solidFill>
                  <a:prstClr val="black"/>
                </a:solidFill>
              </a:rPr>
              <a:t>dict</a:t>
            </a:r>
            <a:r>
              <a:rPr lang="en-US" sz="3200" dirty="0">
                <a:solidFill>
                  <a:prstClr val="black"/>
                </a:solidFill>
              </a:rPr>
              <a:t>; i.e. all the words  that can follow </a:t>
            </a:r>
            <a:r>
              <a:rPr lang="en-US" sz="29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  <a:endParaRPr lang="en-US" sz="24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['The'].keys()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dict_keys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(['name', 'woman', 'serpent', 'earth', 'end', 'length', 'fountains', 'sons', 'children', 'princes', 'Kenites', 'sun', 'LORD', 'thing', 'field', 'water', 'voice', 'days', 'speckled', 'ringstraked', 'God', 'soul', 'child', 'Hebrew', 'keeper', 'three', 'dream', 'seven', 'man', 'lad', 'land', 'Angel', '</a:t>
            </a: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sceptre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'archers', 'blessings', 'purchase'])</a:t>
            </a:r>
          </a:p>
          <a:p>
            <a:pPr lvl="0"/>
            <a:r>
              <a:rPr lang="en-US" sz="33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33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[word][word2] </a:t>
            </a:r>
            <a:r>
              <a:rPr lang="en-US" sz="3600" dirty="0">
                <a:solidFill>
                  <a:prstClr val="black"/>
                </a:solidFill>
              </a:rPr>
              <a:t>gives the number of times </a:t>
            </a:r>
            <a:r>
              <a:rPr lang="en-US" sz="33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word2</a:t>
            </a:r>
            <a:r>
              <a:rPr lang="en-US" sz="3600" dirty="0">
                <a:solidFill>
                  <a:prstClr val="black"/>
                </a:solidFill>
              </a:rPr>
              <a:t> can follow </a:t>
            </a:r>
            <a:r>
              <a:rPr lang="en-US" sz="33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3600" dirty="0">
                <a:solidFill>
                  <a:prstClr val="black"/>
                </a:solidFill>
              </a:rPr>
              <a:t>:</a:t>
            </a:r>
            <a:endParaRPr lang="en-US" sz="2700" dirty="0">
              <a:solidFill>
                <a:srgbClr val="4472C4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['The']['name']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['The']['sons']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527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03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dirty="0"/>
              <a:t>2.4   Generating Random Text with Bigrams</a:t>
            </a:r>
          </a:p>
          <a:p>
            <a:pPr lvl="0"/>
            <a:r>
              <a:rPr lang="en-US" sz="2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[word] </a:t>
            </a:r>
            <a:r>
              <a:rPr lang="en-US" dirty="0">
                <a:solidFill>
                  <a:prstClr val="black"/>
                </a:solidFill>
              </a:rPr>
              <a:t>gives a count </a:t>
            </a:r>
            <a:r>
              <a:rPr lang="en-US" dirty="0" err="1">
                <a:solidFill>
                  <a:prstClr val="black"/>
                </a:solidFill>
              </a:rPr>
              <a:t>dict</a:t>
            </a:r>
            <a:r>
              <a:rPr lang="en-US" dirty="0">
                <a:solidFill>
                  <a:prstClr val="black"/>
                </a:solidFill>
              </a:rPr>
              <a:t> (aka </a:t>
            </a:r>
            <a:r>
              <a:rPr lang="en-US" dirty="0" err="1">
                <a:solidFill>
                  <a:prstClr val="black"/>
                </a:solidFill>
              </a:rPr>
              <a:t>nltk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FreqDist</a:t>
            </a:r>
            <a:r>
              <a:rPr lang="en-US" dirty="0">
                <a:solidFill>
                  <a:prstClr val="black"/>
                </a:solidFill>
              </a:rPr>
              <a:t>) of which words can follow 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dirty="0">
                <a:solidFill>
                  <a:prstClr val="black"/>
                </a:solidFill>
              </a:rPr>
              <a:t>:</a:t>
            </a:r>
            <a:endParaRPr lang="en-US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4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({'sons': 5, 'children': 4, 'LORD': 4, 'man': 3, 'days': 2, 'three': 2, 'name': 1, 'woman': 1, 'serpent': 1, 'earth': 1, ...})</a:t>
            </a:r>
          </a:p>
          <a:p>
            <a:pPr lvl="0"/>
            <a:r>
              <a:rPr lang="en-US" sz="29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list comprehension creates a (sub-)corpus for 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'The'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  <a:endParaRPr lang="en-US" sz="24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[k for k in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['The'].keys() for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['The'][k])]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['name', 'woman', 'serpent', 'earth', 'end', 'length', 'fountains', 'sons', 'sons', 'sons', 'sons', 'sons', 'children', 'children', 'children', 'children', 'princes', 'Kenites', 'sun', 'LORD', 'LORD', 'LORD', 'LORD', 'thing', 'field', 'water', 'voice', 'days', 'days', 'speckled', 'ringstraked', 'God', 'soul', 'child', 'Hebrew', 'keeper', 'three', 'three', 'dream', 'seven', 'man', 'man', 'man', 'lad', 'land', 'Angel', '</a:t>
            </a:r>
            <a:r>
              <a:rPr lang="en-US" dirty="0" err="1">
                <a:solidFill>
                  <a:schemeClr val="accent1"/>
                </a:solidFill>
              </a:rPr>
              <a:t>sceptre</a:t>
            </a:r>
            <a:r>
              <a:rPr lang="en-US" dirty="0">
                <a:solidFill>
                  <a:schemeClr val="accent1"/>
                </a:solidFill>
              </a:rPr>
              <a:t>', 'archers', 'blessings', 'purchase']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More generally, for word 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:</a:t>
            </a:r>
            <a:endParaRPr lang="en-US" sz="24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[k for k in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[w].keys() for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[w][k])]</a:t>
            </a:r>
            <a:endParaRPr lang="en-US" sz="24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8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5ACE-2268-2C47-90AC-3CF7995D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7644-A535-FF49-8746-CECF33E85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03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b="1" dirty="0"/>
              <a:t>2.4   Generating Random Text with Bigrams</a:t>
            </a:r>
          </a:p>
          <a:p>
            <a:pPr lvl="0"/>
            <a:r>
              <a:rPr lang="en-US" sz="29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Algorithm for randomly generating the next word after 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'The'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Randomly pick a word from the distribution of possible following words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Repeat with the selected word, i.e. chain word after word</a:t>
            </a:r>
          </a:p>
          <a:p>
            <a:r>
              <a:rPr lang="en-US" sz="3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  <a:p>
            <a:pPr lvl="1"/>
            <a:r>
              <a:rPr lang="en-US" sz="2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with 'The', randomly pick from here:</a:t>
            </a:r>
          </a:p>
          <a:p>
            <a:pPr lvl="1"/>
            <a:r>
              <a:rPr lang="en-US" sz="2000" dirty="0"/>
              <a:t>['name', 'woman', 'serpent', 'earth', 'end', 'length', 'fountains', 'sons', 'sons', 'sons', 'sons', 'sons', 'children', 'children', </a:t>
            </a:r>
            <a:r>
              <a:rPr lang="en-US" sz="2000" dirty="0">
                <a:solidFill>
                  <a:srgbClr val="FF0000"/>
                </a:solidFill>
              </a:rPr>
              <a:t>'children</a:t>
            </a:r>
            <a:r>
              <a:rPr lang="en-US" sz="2000" dirty="0"/>
              <a:t>', 'children', 'princes', 'Kenites', 'sun', 'LORD', 'LORD', 'LORD', 'LORD', 'thing', 'field', 'water', 'voice', 'days', 'days', 'speckled', 'ringstraked', 'God', 'soul', 'child', 'Hebrew', 'keeper', 'three', 'three', 'dream', 'seven', 'man', 'man', 'man', 'lad', 'land', 'Angel', '</a:t>
            </a:r>
            <a:r>
              <a:rPr lang="en-US" sz="2000" dirty="0" err="1"/>
              <a:t>sceptre</a:t>
            </a:r>
            <a:r>
              <a:rPr lang="en-US" sz="2000" dirty="0"/>
              <a:t>', 'archers', 'blessings', 'purchase']</a:t>
            </a:r>
          </a:p>
          <a:p>
            <a:pPr lvl="1"/>
            <a:r>
              <a:rPr lang="en-US" sz="21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[k for k in </a:t>
            </a:r>
            <a:r>
              <a:rPr lang="en-US" sz="21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1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['The'].keys() for </a:t>
            </a:r>
            <a:r>
              <a:rPr lang="en-US" sz="21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1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</a:t>
            </a:r>
            <a:r>
              <a:rPr lang="en-US" sz="21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1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['The'][k])]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use 'children' and  randomly pick from here:</a:t>
            </a:r>
          </a:p>
          <a:p>
            <a:pPr lvl="1"/>
            <a:r>
              <a:rPr lang="en-US" sz="23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[k for k in </a:t>
            </a:r>
            <a:r>
              <a:rPr lang="en-US" sz="23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3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['children'].keys() for </a:t>
            </a:r>
            <a:r>
              <a:rPr lang="en-US" sz="23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3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</a:t>
            </a:r>
            <a:r>
              <a:rPr lang="en-US" sz="23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3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['children'][k])]</a:t>
            </a:r>
          </a:p>
          <a:p>
            <a:pPr lvl="1"/>
            <a:r>
              <a:rPr lang="en-US" dirty="0"/>
              <a:t>[';', ';', 'to', 'of', 'of', 'of', 'of', 'of', 'of', 'of', 'of', 'of', 'of', 'of', </a:t>
            </a:r>
            <a:r>
              <a:rPr lang="en-US" dirty="0">
                <a:solidFill>
                  <a:srgbClr val="FF0000"/>
                </a:solidFill>
              </a:rPr>
              <a:t>'of</a:t>
            </a:r>
            <a:r>
              <a:rPr lang="en-US" dirty="0"/>
              <a:t>', 'of', 'of', 'of', 'of', 'of', 'of', 'of', 'of', 'of', 'of', 'of', 'of', 'of', 'of', 'of', 'born', ':', 'by', 'by', 'and', '.', '.', 'suck', 'unto', 'unto', 'struggled', ',', ',', ',', ',', ',', ',', ',', ',', ',', 'now', 'are', 'are', 'which', 'which', 'foremost', 'after', 'came', 'be', "'", 'shall', 'also']</a:t>
            </a:r>
          </a:p>
          <a:p>
            <a:pPr lvl="1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use 'of' and so on…</a:t>
            </a:r>
          </a:p>
        </p:txBody>
      </p:sp>
    </p:spTree>
    <p:extLst>
      <p:ext uri="{BB962C8B-B14F-4D97-AF65-F5344CB8AC3E}">
        <p14:creationId xmlns:p14="http://schemas.microsoft.com/office/powerpoint/2010/main" val="35528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BF58-A12B-8F44-BD97-21B89C9FD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Book: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5051D-8231-0F4D-A640-DE5A74748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09243" cy="44161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from random import choice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def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next_word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(w):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return choice([k for k in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[w].keys() for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[w][k])])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def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nwords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(n, w):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for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range(n):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print(w, end=' ')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w =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next_word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print()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nwords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(10,'The')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Kenites , and it was not to the children 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nwords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(10,'The')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keeper of beasts I wrestled with this night ; 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nwords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(10,'The')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water ye rewarded evil beast of your occupation ? </a:t>
            </a:r>
          </a:p>
        </p:txBody>
      </p:sp>
    </p:spTree>
    <p:extLst>
      <p:ext uri="{BB962C8B-B14F-4D97-AF65-F5344CB8AC3E}">
        <p14:creationId xmlns:p14="http://schemas.microsoft.com/office/powerpoint/2010/main" val="28917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5808-46C4-174E-9EC5-A75C1712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6752D-41F2-D74F-9A2E-61089130A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Summary:</a:t>
            </a:r>
            <a:endParaRPr lang="en-US" sz="3200" b="1" dirty="0"/>
          </a:p>
          <a:p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</a:t>
            </a:r>
            <a:r>
              <a:rPr lang="en-US" sz="20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takes as input a bigram corpus (actually a list of (word1,word2) etc. tuples) produced by 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nltk.bigrams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 sz="2000" dirty="0">
              <a:latin typeface="Calibri" panose="020F050202020403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nltk.ConditionalFreqDist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nltk.bigrams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</a:t>
            </a:r>
          </a:p>
          <a:p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returns a 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FreqDist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for 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word2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].max() </a:t>
            </a:r>
            <a:r>
              <a:rPr lang="en-US" sz="2000" dirty="0">
                <a:solidFill>
                  <a:prstClr val="black"/>
                </a:solidFill>
              </a:rPr>
              <a:t>tells us what word is most likely to follow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].N() </a:t>
            </a:r>
            <a:r>
              <a:rPr lang="en-US" sz="2000" dirty="0">
                <a:solidFill>
                  <a:prstClr val="black"/>
                </a:solidFill>
              </a:rPr>
              <a:t>tells us the size (total # words in the corpus) that can follow 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].keys() </a:t>
            </a:r>
            <a:r>
              <a:rPr lang="en-US" sz="2000" dirty="0">
                <a:solidFill>
                  <a:prstClr val="black"/>
                </a:solidFill>
              </a:rPr>
              <a:t>gives the keys to the count </a:t>
            </a:r>
            <a:r>
              <a:rPr lang="en-US" sz="2000" dirty="0" err="1">
                <a:solidFill>
                  <a:prstClr val="black"/>
                </a:solidFill>
              </a:rPr>
              <a:t>dict</a:t>
            </a:r>
            <a:r>
              <a:rPr lang="en-US" sz="2000" dirty="0">
                <a:solidFill>
                  <a:prstClr val="black"/>
                </a:solidFill>
              </a:rPr>
              <a:t>; i.e. list of words that can follow </a:t>
            </a:r>
            <a:r>
              <a:rPr lang="en-US" sz="2000" i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  <a:endParaRPr lang="en-US" sz="18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cfd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[word1][word2] </a:t>
            </a:r>
            <a:r>
              <a:rPr lang="en-US" sz="2000" dirty="0">
                <a:solidFill>
                  <a:prstClr val="black"/>
                </a:solidFill>
              </a:rPr>
              <a:t>gives the number of times 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word2</a:t>
            </a:r>
            <a:r>
              <a:rPr lang="en-US" sz="2000" dirty="0">
                <a:solidFill>
                  <a:prstClr val="black"/>
                </a:solidFill>
              </a:rPr>
              <a:t> can follow 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word1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.</a:t>
            </a:r>
            <a:endParaRPr lang="en-US" sz="1800" dirty="0">
              <a:solidFill>
                <a:srgbClr val="4472C4"/>
              </a:solidFill>
              <a:latin typeface="Calibri" panose="020F050202020403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0-183D-8AC1-F1B1-004F16A9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Homework 7 Review</a:t>
            </a:r>
            <a:endParaRPr lang="en-US" dirty="0"/>
          </a:p>
        </p:txBody>
      </p:sp>
      <p:pic>
        <p:nvPicPr>
          <p:cNvPr id="5" name="Content Placeholder 4" descr="A screenshot of a book&#10;&#10;Description automatically generated">
            <a:extLst>
              <a:ext uri="{FF2B5EF4-FFF2-40B4-BE49-F238E27FC236}">
                <a16:creationId xmlns:a16="http://schemas.microsoft.com/office/drawing/2014/main" id="{04788EB0-E451-9190-9BAC-9828C7261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1229"/>
            <a:ext cx="10515600" cy="3940130"/>
          </a:xfrm>
        </p:spPr>
      </p:pic>
    </p:spTree>
    <p:extLst>
      <p:ext uri="{BB962C8B-B14F-4D97-AF65-F5344CB8AC3E}">
        <p14:creationId xmlns:p14="http://schemas.microsoft.com/office/powerpoint/2010/main" val="238760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AB1B-BFD9-6AD6-ED60-CAEBCAAB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79486-9066-4B29-423D-F8F2C4F6F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 = open('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nn.txt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1848364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396970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raw2 = open('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dc.txt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(raw2)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1934660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dc 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(raw2)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(dc)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443615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raw3 = open('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oliver_twist.txt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(raw3)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893534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(raw3)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199836</a:t>
            </a:r>
          </a:p>
        </p:txBody>
      </p:sp>
    </p:spTree>
    <p:extLst>
      <p:ext uri="{BB962C8B-B14F-4D97-AF65-F5344CB8AC3E}">
        <p14:creationId xmlns:p14="http://schemas.microsoft.com/office/powerpoint/2010/main" val="21887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7A8F-F545-C714-F660-F29DA54E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007E-2FEA-02E9-9566-C17456E14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200" dirty="0">
                <a:solidFill>
                  <a:prstClr val="black"/>
                </a:solidFill>
              </a:rPr>
              <a:t>Step 4: remove the punctuation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def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isword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(x):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return any(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c.isalpha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 for c in x)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nn2 = [word for word in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if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isword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(word)]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(nn2)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328468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dc2 = [word for word in dc if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isword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(word)]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(dc2)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361824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ot2 = [word for word in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if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isword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(word)]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(ot2)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160639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7A8F-F545-C714-F660-F29DA54E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007E-2FEA-02E9-9566-C17456E1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6005" cy="4351338"/>
          </a:xfrm>
        </p:spPr>
        <p:txBody>
          <a:bodyPr numCol="2">
            <a:normAutofit fontScale="55000" lnSpcReduction="20000"/>
          </a:bodyPr>
          <a:lstStyle/>
          <a:p>
            <a:r>
              <a:rPr lang="en-US" sz="5100" dirty="0">
                <a:solidFill>
                  <a:prstClr val="black"/>
                </a:solidFill>
              </a:rPr>
              <a:t>Step 6: use a list comprehension to grab the word lengths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def chunk(words, nth, n):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     return [</a:t>
            </a:r>
            <a:r>
              <a:rPr lang="en-US" sz="2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(word) for word in words[(nth - 1)*n: nth*n]]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 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lnn1 = chunk(nn2, 1, 5000)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(lnn1)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5000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lnn2 = chunk(nn2, 2, 5000)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(lnn2)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5000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lnn1[:20]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[3, 4, 3, 10, 2, 8, 8, 10, 1, 8, 7, 2, 3, 8, 11, 9, 12, 3, 8, 6]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lnn2[:20]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[8, 3, 11, 4, 3, 9, 6, 4, 2, 7, 3, 4, 7, 3, 7, 2, 3, 7, 2, 12]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ldc1 = chunk(dc2, 1, 5000)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ldc2 = chunk(dc2, 2, 5000)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(ldc1)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5000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(ldc2)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5000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lot1 = chunk(ot2, 1, 5000)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lot2 = chunk(ot2, 2, 5000)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(lot1)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5000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5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(lot2)</a:t>
            </a:r>
          </a:p>
          <a:p>
            <a:pPr marL="0" indent="0">
              <a:buNone/>
            </a:pPr>
            <a:r>
              <a:rPr lang="en-US" sz="25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7A8F-F545-C714-F660-F29DA54E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007E-2FEA-02E9-9566-C17456E1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09244" cy="4351338"/>
          </a:xfrm>
        </p:spPr>
        <p:txBody>
          <a:bodyPr numCol="1">
            <a:normAutofit fontScale="62500" lnSpcReduction="20000"/>
          </a:bodyPr>
          <a:lstStyle/>
          <a:p>
            <a:pPr marL="0" indent="0">
              <a:buNone/>
            </a:pPr>
            <a:r>
              <a:rPr lang="en-US" sz="4200" dirty="0">
                <a:solidFill>
                  <a:prstClr val="black"/>
                </a:solidFill>
              </a:rPr>
              <a:t>Step 7: histogram plot them with overlay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2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matplotlib.pyplot</a:t>
            </a: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as </a:t>
            </a:r>
            <a:r>
              <a:rPr lang="en-US" sz="2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</a:t>
            </a:r>
            <a:endParaRPr lang="en-US" sz="2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mx = max(max(lnn1),max(lnn2),max(ldc1),max(ldc2),max(lot1),max(lot2))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mx</a:t>
            </a:r>
          </a:p>
          <a:p>
            <a:pPr marL="0" indent="0">
              <a:buNone/>
            </a:pPr>
            <a:r>
              <a:rPr lang="en-US" sz="2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20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fig , (axs1, axs2, axs3) =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plt.subplots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(3,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sharex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=True,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sharey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=True)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axs1.set_title('Nicholas Nickleby')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Text(0.5, 1.0, 'Nicholas Nickleby')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axs2.set_title('David Copperfield')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Text(0.5, 1.0, 'David Copperfield')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axs3.set_title('Oliver Twist')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Text(0.5, 1.0, 'Oliver Twist')</a:t>
            </a:r>
          </a:p>
        </p:txBody>
      </p:sp>
    </p:spTree>
    <p:extLst>
      <p:ext uri="{BB962C8B-B14F-4D97-AF65-F5344CB8AC3E}">
        <p14:creationId xmlns:p14="http://schemas.microsoft.com/office/powerpoint/2010/main" val="360891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7A8F-F545-C714-F660-F29DA54E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007E-2FEA-02E9-9566-C17456E1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09244" cy="4351338"/>
          </a:xfrm>
        </p:spPr>
        <p:txBody>
          <a:bodyPr numCol="1">
            <a:normAutofit fontScale="62500" lnSpcReduction="20000"/>
          </a:bodyPr>
          <a:lstStyle/>
          <a:p>
            <a:pPr marL="0" indent="0">
              <a:buNone/>
            </a:pPr>
            <a:r>
              <a:rPr lang="en-US" sz="4200" dirty="0">
                <a:solidFill>
                  <a:prstClr val="black"/>
                </a:solidFill>
              </a:rPr>
              <a:t>Step 7: histogram plot them with overlay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axs1.hist(lnn1, range(1,mx+1),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='step', label='1st 5000')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(array([2.050e+02, 9.540e+02, 1.082e+03, 7.970e+02, 5.240e+02, 4.070e+02,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3.220e+02, 2.460e+02, 2.060e+02, 1.160e+02, 6.100e+01, 4.700e+01,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1.400e+01, 8.000e+00, 7.000e+00, 3.000e+00, 1.000e+00, 0.000e+00,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0.000e+00]), array([ 1,  2,  3,  4,  5,  6,  7,  8,  9, 10, 11, 12, 13, 14, 15, 16, 17,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0x16d0be760&gt;])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axs1.hist(lnn2, range(1,mx+1),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histtype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='step', label='2nd 5000')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(array([1.830e+02, 8.120e+02, 1.107e+03, 8.450e+02, 5.660e+02, 4.370e+02,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3.610e+02, 2.750e+02, 1.730e+02, 1.150e+02, 5.200e+01, 4.000e+01,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1.500e+01, 6.000e+00, 5.000e+00, 3.000e+00, 2.000e+00, 1.000e+00,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2.000e+00]), array([ 1,  2,  3,  4,  5,  6,  7,  8,  9, 10, 11, 12, 13, 14, 15, 16, 17,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18, 19, 20]), [&lt;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matplotlib.patches.Polygon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 at 0x16d0be940&gt;])</a:t>
            </a:r>
          </a:p>
          <a:p>
            <a:pPr marL="0" indent="0">
              <a:buNone/>
            </a:pPr>
            <a:endParaRPr lang="en-US" sz="2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4771</Words>
  <Application>Microsoft Macintosh PowerPoint</Application>
  <PresentationFormat>Widescreen</PresentationFormat>
  <Paragraphs>304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Menlo</vt:lpstr>
      <vt:lpstr>Office Theme</vt:lpstr>
      <vt:lpstr>LING 388: Computers and Language</vt:lpstr>
      <vt:lpstr>Today's Topics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 Review</vt:lpstr>
      <vt:lpstr>Homework 7</vt:lpstr>
      <vt:lpstr>Homework 7</vt:lpstr>
      <vt:lpstr>Homework 7 Review</vt:lpstr>
      <vt:lpstr>Homework 7 Review</vt:lpstr>
      <vt:lpstr>Homework 7 Review</vt:lpstr>
      <vt:lpstr>Homework 7 Review</vt:lpstr>
      <vt:lpstr>Homework 7 Review</vt:lpstr>
      <vt:lpstr>NLTK Book: Chapter 2</vt:lpstr>
      <vt:lpstr>NLTK Book: Chapter 2</vt:lpstr>
      <vt:lpstr>NLTK Book: Chapter 2</vt:lpstr>
      <vt:lpstr>NLTK Book: Chapter 2</vt:lpstr>
      <vt:lpstr>NLTK Book: Chapter 2</vt:lpstr>
      <vt:lpstr>NLTK Book: Chapter 2</vt:lpstr>
      <vt:lpstr>NLTK Book: Chapter 2</vt:lpstr>
      <vt:lpstr>NLTK Book: Chapter 2</vt:lpstr>
      <vt:lpstr>NLTK Book: Chapter 2</vt:lpstr>
      <vt:lpstr>NLTK Book: Chapter 2</vt:lpstr>
      <vt:lpstr>nltk.ConditionalFreqDist()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4</cp:revision>
  <dcterms:created xsi:type="dcterms:W3CDTF">2024-03-26T04:25:21Z</dcterms:created>
  <dcterms:modified xsi:type="dcterms:W3CDTF">2024-03-26T21:30:29Z</dcterms:modified>
</cp:coreProperties>
</file>