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8325-9954-2B49-50AC-A96CB40AB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B095E-F3FF-820A-F418-873C464A7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235C9-F0E3-1A83-8E95-266B45E0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2319-37B5-DCE7-A723-5F16E2E4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244DB-CAE5-FCFC-7365-921F7D8D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6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129E-1593-A508-CCD5-5694EDB8F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B7EA9C-AE47-2867-002A-8398A8821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50E8-28C7-6571-A3E9-386072172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3898-93CB-829E-6722-CFD4BF8CE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7B44A-A46A-5891-7E5C-B636D372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8207B4-F222-487F-A591-AFA410D1F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48363-DD64-75CD-F185-122197DDF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EEBA6-7AFA-98DF-EFA1-AD9EB076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30CD-0F38-C9B6-9AB3-9B026A17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F28F-36A1-CA28-DBA7-CDB05C4B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9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DED41-AD7A-8079-CFE9-74BB7896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24C28-D333-A057-B782-0881FF57A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42FE-65A7-0A7A-8B10-745BBF25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3E83B-56AD-84D4-B3B2-98DE7F10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34AB-FC1D-8F91-8D69-620F3E36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B0BC-9B85-E2F9-BE95-E347393A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6C05F-3EBA-492F-A4EE-D0145913B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0DA7B-4B2F-9420-509B-504C5BDA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AF7FF-A3CA-AED1-14A8-F30E4BC9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36825-F6BA-D3F3-6007-9577B0E8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7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C2D6-7779-4CDF-6BD6-160F887C1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5AD90-FBA0-814E-C83F-20E60B57D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F8C2A-D281-F8D9-DA0C-F0275F345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E110A-2164-E0BC-C47C-7C114559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A9CEC-2273-055D-114B-1365A023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CA57F-3131-3A3F-3643-62F91B25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D7F4-79DF-ACFE-A350-EB7ECC55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3B927-01B6-B680-1D10-D3BBD7590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4CD1E-5171-D863-8AF3-F898C9348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FC1C8-0A9C-D900-F17F-3B08A6F58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032FF-F31E-A189-18A6-2D28ABFFB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D40C9B-F944-0ECB-7E1F-760E2432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8627F-925B-C011-D805-6260D154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40C1A3-47CE-64C7-5F82-FACF2B42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7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1DA7-7D57-7112-1A2A-576DAAB9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0FCD5-B185-A35D-5AA3-970EA36F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0A10C-3E45-3C3C-C032-131BADE5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23231-4D34-41AA-2DB9-7F324324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4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75479-06E8-FAE3-31F4-1EF2D8CE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94EB4E-B5A7-9896-AC93-0A81A717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E5051-540B-C526-382B-A5E6BCD3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9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C205-B17D-301F-B878-861822FB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5C624-3E7F-E289-8012-9C733D877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777F1-83ED-C7C6-3F03-3D474AED1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0FC26-A14A-5B61-3F43-87816AA7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F2EFD-74B1-1F21-D1A2-822FFF4A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681F2-55F7-ADDC-A94C-7128E6AB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0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58A1-B9A1-B7E2-7DEF-3ADC40AA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6AC0C-CB6B-ABA9-71B2-F993C40E0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B3452-A9E4-BFFE-D2B3-021C5E99E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D90C8-D538-575B-E0AE-1D8107C6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A00E0-61A1-FAE7-3F11-D34CE946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781-E466-EDAE-7857-3CA24753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1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1D258-8ED8-F7ED-4156-E728A3C4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404DA-B58B-17D7-4A11-660D2852A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91DAE-7557-A7BC-E8EF-F7FFDFFC4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988E1-D255-3842-ADD1-FC76B3B6DB0E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A5773-B051-7B61-02EC-0F2B83C0B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F9C75-27C2-75EE-C4DB-9345DFAE5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3FE749-0A09-C044-8333-2DECFA64E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2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sandiway@arizona.eduSUBJEC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utenberg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18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EA90-0CBF-11B0-969B-9AC4BE8D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3DBE-6629-EB2B-7DBE-E13DA547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2678"/>
          </a:xfrm>
        </p:spPr>
        <p:txBody>
          <a:bodyPr/>
          <a:lstStyle/>
          <a:p>
            <a:r>
              <a:rPr lang="en-US" sz="3200" dirty="0"/>
              <a:t>Part 1 details:</a:t>
            </a:r>
          </a:p>
          <a:p>
            <a:pPr lvl="1"/>
            <a:r>
              <a:rPr lang="en-US" sz="2800" dirty="0"/>
              <a:t>Step 2: edit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pg967.txt </a:t>
            </a:r>
            <a:r>
              <a:rPr lang="en-US" sz="2800" dirty="0"/>
              <a:t>and 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pg766.txt </a:t>
            </a:r>
            <a:r>
              <a:rPr lang="en-US" sz="2800" dirty="0"/>
              <a:t>to remove the Project Gutenberg boilerplate.</a:t>
            </a:r>
          </a:p>
          <a:p>
            <a:pPr lvl="2"/>
            <a:r>
              <a:rPr lang="en-US" sz="2400" dirty="0"/>
              <a:t>You may want to save the edited versions under new names, e.g.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nn.txt</a:t>
            </a:r>
            <a:r>
              <a:rPr lang="en-US" sz="2400" dirty="0"/>
              <a:t> and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dc.txt</a:t>
            </a:r>
            <a:r>
              <a:rPr lang="en-US" sz="2400" dirty="0"/>
              <a:t>.</a:t>
            </a:r>
          </a:p>
        </p:txBody>
      </p:sp>
      <p:pic>
        <p:nvPicPr>
          <p:cNvPr id="5" name="Picture 4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484035A8-3E0D-888B-67E1-38BCA9AE0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30" y="4163240"/>
            <a:ext cx="4354870" cy="2023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6AF39DE2-30C0-11CE-66D0-8DA00C445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296" y="4163240"/>
            <a:ext cx="4354870" cy="2372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47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EA90-0CBF-11B0-969B-9AC4BE8D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3DBE-6629-EB2B-7DBE-E13DA5473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Part 1 details:</a:t>
            </a:r>
          </a:p>
          <a:p>
            <a:pPr lvl="1"/>
            <a:r>
              <a:rPr lang="en-US" sz="2800" dirty="0"/>
              <a:t>Step 3: put them in the right directory, start 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</a:t>
            </a:r>
            <a:r>
              <a:rPr lang="en-US" sz="2800" dirty="0"/>
              <a:t>. Read in the raw files and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nltk.word_tokenize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2800" dirty="0"/>
              <a:t> them.</a:t>
            </a:r>
          </a:p>
          <a:p>
            <a:pPr lvl="1"/>
            <a:r>
              <a:rPr lang="en-US" sz="2800" dirty="0"/>
              <a:t>Step 4: remove the punctuation, see conditional list comprehension in Lecture 17 using condition:</a:t>
            </a:r>
          </a:p>
          <a:p>
            <a:pPr lvl="2"/>
            <a:r>
              <a:rPr lang="en-US" sz="2400" dirty="0"/>
              <a:t>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any(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c.isalpha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() for c in word)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Step 5: slice the corpus into 5,000 word chunks</a:t>
            </a:r>
          </a:p>
          <a:p>
            <a:pPr lvl="2"/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[0:5000]</a:t>
            </a:r>
            <a:r>
              <a:rPr lang="en-US" sz="2400" dirty="0">
                <a:solidFill>
                  <a:prstClr val="black"/>
                </a:solidFill>
              </a:rPr>
              <a:t> and 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[5000:10000]</a:t>
            </a:r>
            <a:endParaRPr lang="en-US" sz="2400" dirty="0">
              <a:solidFill>
                <a:prstClr val="black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Step 6: use a list comprehension to grab the word lengths</a:t>
            </a:r>
          </a:p>
          <a:p>
            <a:pPr lvl="2"/>
            <a:r>
              <a:rPr lang="en-US" sz="22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2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[</a:t>
            </a:r>
            <a:r>
              <a:rPr lang="en-US" sz="22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2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(word) for word in chunk]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Step 7: histogram plot them with overlay</a:t>
            </a:r>
          </a:p>
          <a:p>
            <a:pPr lvl="2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plt.hist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range(1,mx+1),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='step', label='1</a:t>
            </a:r>
            <a:r>
              <a:rPr lang="en-US" baseline="30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5000')</a:t>
            </a:r>
          </a:p>
          <a:p>
            <a:pPr lvl="2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97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EA90-0CBF-11B0-969B-9AC4BE8D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3DBE-6629-EB2B-7DBE-E13DA5473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Part 1: </a:t>
            </a:r>
          </a:p>
          <a:p>
            <a:pPr lvl="1"/>
            <a:r>
              <a:rPr lang="en-US" sz="2800" dirty="0"/>
              <a:t>Let's compare our two 5,000 word Mendenhall test for </a:t>
            </a:r>
            <a:r>
              <a:rPr lang="en-US" sz="2800" i="1" dirty="0"/>
              <a:t>Oliver Twist</a:t>
            </a:r>
            <a:r>
              <a:rPr lang="en-US" sz="2800" dirty="0"/>
              <a:t> (1838) with </a:t>
            </a:r>
            <a:r>
              <a:rPr lang="en-US" sz="2800" i="1" dirty="0"/>
              <a:t>Nicholas Nickleby</a:t>
            </a:r>
            <a:r>
              <a:rPr lang="en-US" sz="2800" dirty="0"/>
              <a:t> (1839) and </a:t>
            </a:r>
            <a:r>
              <a:rPr lang="en-US" sz="2800" i="1" dirty="0"/>
              <a:t>David Copperfield</a:t>
            </a:r>
            <a:r>
              <a:rPr lang="en-US" sz="2800" dirty="0"/>
              <a:t> (1850).</a:t>
            </a:r>
          </a:p>
          <a:p>
            <a:pPr lvl="1"/>
            <a:r>
              <a:rPr lang="en-US" sz="2800" dirty="0"/>
              <a:t>Submit your histograms and python code</a:t>
            </a:r>
          </a:p>
          <a:p>
            <a:pPr lvl="1"/>
            <a:r>
              <a:rPr lang="en-US" sz="2800" dirty="0"/>
              <a:t>What do you think? E.g.</a:t>
            </a:r>
          </a:p>
          <a:p>
            <a:pPr lvl="2"/>
            <a:r>
              <a:rPr lang="en-US" sz="2400" dirty="0"/>
              <a:t>Do you think they are comparable? </a:t>
            </a:r>
          </a:p>
          <a:p>
            <a:pPr lvl="2"/>
            <a:r>
              <a:rPr lang="en-US" sz="2400" dirty="0"/>
              <a:t>Or are there significant differences?</a:t>
            </a:r>
          </a:p>
          <a:p>
            <a:pPr lvl="2"/>
            <a:r>
              <a:rPr lang="en-US" sz="2400" dirty="0"/>
              <a:t>Do you think it's reasonable to think they are written by the same author?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48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8EA1C-AE8C-5690-4A37-EA64BC2F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sz="4000"/>
              <a:t>Homework 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F1FE6-DE3D-7BD7-A0B2-391FE5DF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Part 2:</a:t>
            </a:r>
          </a:p>
          <a:p>
            <a:pPr lvl="1"/>
            <a:r>
              <a:rPr lang="en-US" dirty="0"/>
              <a:t>Based on your three-way comparison, what do you think about Mendenhall's claim about six-letter words for Charles Dickens? Is it justified? Explain.</a:t>
            </a:r>
          </a:p>
          <a:p>
            <a:endParaRPr lang="en-US" sz="2000" dirty="0"/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AF8A1B8F-5440-B055-337F-E04A555F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661" y="1628492"/>
            <a:ext cx="4977988" cy="1904080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192F8F7-BC88-3866-7267-C4BCD0F0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837" y="3532572"/>
            <a:ext cx="4987583" cy="158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19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FE77E-3C3E-160C-5537-5E0BBB0B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anchor="b">
            <a:normAutofit/>
          </a:bodyPr>
          <a:lstStyle/>
          <a:p>
            <a:r>
              <a:rPr lang="en-US" sz="5400" dirty="0"/>
              <a:t>Homework 7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1BED1C4-F52C-FCE4-14ED-DA961E7CB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75" y="4967319"/>
            <a:ext cx="5460858" cy="873736"/>
          </a:xfrm>
          <a:prstGeom prst="rect">
            <a:avLst/>
          </a:pr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306A-E7BE-03D5-3BF7-8F91DCBE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04819"/>
            <a:ext cx="5381721" cy="37852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Part 3:</a:t>
            </a:r>
          </a:p>
          <a:p>
            <a:pPr lvl="1"/>
            <a:r>
              <a:rPr lang="en-US" sz="2800" dirty="0"/>
              <a:t>Now take (slice) the first 100,000 words for each of </a:t>
            </a:r>
            <a:r>
              <a:rPr lang="en-US" sz="2800" i="1" dirty="0"/>
              <a:t>Oliver Twist</a:t>
            </a:r>
            <a:r>
              <a:rPr lang="en-US" sz="2800" dirty="0"/>
              <a:t> (1838) with </a:t>
            </a:r>
            <a:r>
              <a:rPr lang="en-US" sz="2800" i="1" dirty="0"/>
              <a:t>Nicholas Nickleby</a:t>
            </a:r>
            <a:r>
              <a:rPr lang="en-US" sz="2800" dirty="0"/>
              <a:t> (1839) and </a:t>
            </a:r>
            <a:r>
              <a:rPr lang="en-US" sz="2800" i="1" dirty="0"/>
              <a:t>David Copperfield</a:t>
            </a:r>
            <a:r>
              <a:rPr lang="en-US" sz="2800" dirty="0"/>
              <a:t> (1850). </a:t>
            </a:r>
          </a:p>
          <a:p>
            <a:pPr lvl="1"/>
            <a:r>
              <a:rPr lang="en-US" sz="2800" dirty="0"/>
              <a:t>Plot them over one another.</a:t>
            </a:r>
          </a:p>
          <a:p>
            <a:pPr lvl="1"/>
            <a:r>
              <a:rPr lang="en-US" sz="2800" dirty="0"/>
              <a:t>Submit your histogram and code.</a:t>
            </a:r>
          </a:p>
          <a:p>
            <a:pPr lvl="1"/>
            <a:r>
              <a:rPr lang="en-US" sz="2800" dirty="0"/>
              <a:t>What do you think of Mendenhall 100,000 word claim?</a:t>
            </a:r>
          </a:p>
        </p:txBody>
      </p:sp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F65D4D38-4537-024D-44CA-80D3AE886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5" y="2202307"/>
            <a:ext cx="5381721" cy="2704314"/>
          </a:xfrm>
          <a:prstGeom prst="rect">
            <a:avLst/>
          </a:prstGeom>
        </p:spPr>
      </p:pic>
      <p:pic>
        <p:nvPicPr>
          <p:cNvPr id="5" name="Picture 4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5D8ED358-B7E3-D1DF-5CD5-47FEA711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76" y="1411629"/>
            <a:ext cx="5376839" cy="8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FB1C-D8FD-5CAF-F31D-38D92514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Homework 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60D2B-DFA1-9A5A-0F7E-28A0F3D31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PDF file!</a:t>
            </a:r>
          </a:p>
          <a:p>
            <a:r>
              <a:rPr lang="en-US" dirty="0"/>
              <a:t>Submit to </a:t>
            </a:r>
            <a:r>
              <a:rPr lang="en-US" dirty="0">
                <a:hlinkClick r:id="rId2"/>
              </a:rPr>
              <a:t>sandiway@arizona.edu</a:t>
            </a:r>
          </a:p>
          <a:p>
            <a:r>
              <a:rPr lang="en-US" dirty="0">
                <a:hlinkClick r:id="rId2"/>
              </a:rPr>
              <a:t>SUBJECT</a:t>
            </a:r>
            <a:r>
              <a:rPr lang="en-US" dirty="0"/>
              <a:t>: 388 Homework 7 </a:t>
            </a:r>
            <a:r>
              <a:rPr lang="en-US" i="1" dirty="0">
                <a:solidFill>
                  <a:srgbClr val="FF0000"/>
                </a:solidFill>
              </a:rPr>
              <a:t>YOUR NAME</a:t>
            </a:r>
          </a:p>
          <a:p>
            <a:r>
              <a:rPr lang="en-US" dirty="0"/>
              <a:t>One PDF file only </a:t>
            </a:r>
          </a:p>
          <a:p>
            <a:pPr lvl="1"/>
            <a:r>
              <a:rPr lang="en-US" dirty="0"/>
              <a:t>include Python terminal and histogram screenshots in your answer</a:t>
            </a:r>
          </a:p>
          <a:p>
            <a:r>
              <a:rPr lang="en-US" dirty="0"/>
              <a:t>Deadline:</a:t>
            </a:r>
          </a:p>
          <a:p>
            <a:pPr lvl="1"/>
            <a:r>
              <a:rPr lang="en-US" dirty="0"/>
              <a:t>midnight Monday </a:t>
            </a:r>
          </a:p>
          <a:p>
            <a:pPr lvl="1"/>
            <a:r>
              <a:rPr lang="en-US" dirty="0"/>
              <a:t>we will review the homework on Tuesday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3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8127-317D-2650-6A28-396558D0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50AB3-47C1-58AB-7CB5-D5F454F4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Homework 7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Parts 1, 2 and 3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Last Time: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we did </a:t>
            </a:r>
            <a:r>
              <a:rPr lang="en-US" sz="2800" dirty="0" err="1">
                <a:solidFill>
                  <a:schemeClr val="accent1"/>
                </a:solidFill>
              </a:rPr>
              <a:t>Mendehall</a:t>
            </a:r>
            <a:r>
              <a:rPr lang="en-US" sz="2800" dirty="0">
                <a:solidFill>
                  <a:schemeClr val="accent1"/>
                </a:solidFill>
              </a:rPr>
              <a:t> (1887) live in class</a:t>
            </a:r>
          </a:p>
          <a:p>
            <a:pPr lvl="1"/>
            <a:r>
              <a:rPr lang="en-US" sz="2800" b="1" dirty="0">
                <a:solidFill>
                  <a:prstClr val="black"/>
                </a:solidFill>
              </a:rPr>
              <a:t>idea</a:t>
            </a:r>
            <a:r>
              <a:rPr lang="en-US" sz="2800" dirty="0">
                <a:solidFill>
                  <a:prstClr val="black"/>
                </a:solidFill>
              </a:rPr>
              <a:t>: use word length statistics on </a:t>
            </a:r>
            <a:r>
              <a:rPr lang="en-US" sz="2800" i="1" dirty="0">
                <a:solidFill>
                  <a:prstClr val="black"/>
                </a:solidFill>
              </a:rPr>
              <a:t>Oliver Twist </a:t>
            </a:r>
            <a:r>
              <a:rPr lang="en-US" sz="2800" dirty="0">
                <a:solidFill>
                  <a:prstClr val="black"/>
                </a:solidFill>
              </a:rPr>
              <a:t>by Charles Dickens</a:t>
            </a:r>
          </a:p>
          <a:p>
            <a:pPr lvl="1"/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1301A-06CD-25A5-0894-B078F66E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19982-2DC6-2B7D-3BFA-59CDCB7DF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96299"/>
          </a:xfrm>
        </p:spPr>
        <p:txBody>
          <a:bodyPr/>
          <a:lstStyle/>
          <a:p>
            <a:r>
              <a:rPr lang="en-US" dirty="0"/>
              <a:t>We confirmed Mendenhall's 5,000 word plots</a:t>
            </a:r>
          </a:p>
        </p:txBody>
      </p:sp>
      <p:pic>
        <p:nvPicPr>
          <p:cNvPr id="4" name="Content Placeholder 6" descr="A graph with lines on it&#10;&#10;Description automatically generated">
            <a:extLst>
              <a:ext uri="{FF2B5EF4-FFF2-40B4-BE49-F238E27FC236}">
                <a16:creationId xmlns:a16="http://schemas.microsoft.com/office/drawing/2014/main" id="{AD49A7A4-4AC8-3DBA-8339-107F45D5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42" y="2433981"/>
            <a:ext cx="4609644" cy="3807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46A45-C5E6-AC57-7A56-E049B2DB02EA}"/>
              </a:ext>
            </a:extLst>
          </p:cNvPr>
          <p:cNvSpPr txBox="1"/>
          <p:nvPr/>
        </p:nvSpPr>
        <p:spPr>
          <a:xfrm>
            <a:off x="2205394" y="2532147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groups of 5,000</a:t>
            </a:r>
          </a:p>
        </p:txBody>
      </p:sp>
      <p:pic>
        <p:nvPicPr>
          <p:cNvPr id="7" name="Picture 6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07AA381F-60BF-4F81-84BA-1EDF96422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277" y="2292745"/>
            <a:ext cx="5487844" cy="40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C6C0-DEA2-0939-4F37-35BF66D2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4AFCE-474B-0F84-F39A-FE49FC94A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3.9.16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 = open('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oliver_twist.txt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 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words2 = [word for word in words if any(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c.isalpha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 for c in word)]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len1 = [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words2[0:5000]]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len2 = [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words2[5000:10000]]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mx = max(max(len1),max(len2))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mx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20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3B23FFC4-11EA-FF07-96C2-1AEB7810CC77}"/>
              </a:ext>
            </a:extLst>
          </p:cNvPr>
          <p:cNvSpPr/>
          <p:nvPr/>
        </p:nvSpPr>
        <p:spPr>
          <a:xfrm>
            <a:off x="6734432" y="2458994"/>
            <a:ext cx="3669957" cy="53134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95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may need encoding='utf8'</a:t>
            </a:r>
          </a:p>
        </p:txBody>
      </p:sp>
    </p:spTree>
    <p:extLst>
      <p:ext uri="{BB962C8B-B14F-4D97-AF65-F5344CB8AC3E}">
        <p14:creationId xmlns:p14="http://schemas.microsoft.com/office/powerpoint/2010/main" val="10313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C6C0-DEA2-0939-4F37-35BF66D2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4AFCE-474B-0F84-F39A-FE49FC94A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effectLst/>
              </a:rPr>
              <a:t>Plotting: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matplotlib.pyplot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as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</a:t>
            </a: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(len1, range(1,mx+1),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label='1st 5000')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(len2, range(1,mx+1),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label='2nd 5000')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plt.xticks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(range(1,mx+1))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plt.xlabel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('word length')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plt.ylabel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('count')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plt.legend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plt.show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15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2E97C-74AA-84AD-F697-9BF3E187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3"/>
            <a:ext cx="3785513" cy="110013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EE98A-048E-B0E0-EA53-7AA2D2A3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005"/>
            <a:ext cx="4168256" cy="419652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Part 1: Let's compare our two 5,000 word Mendenhall test for </a:t>
            </a:r>
            <a:r>
              <a:rPr lang="en-US" sz="2400" i="1" dirty="0"/>
              <a:t>Oliver Twist</a:t>
            </a:r>
            <a:r>
              <a:rPr lang="en-US" sz="2400" dirty="0"/>
              <a:t> (1838) </a:t>
            </a:r>
          </a:p>
          <a:p>
            <a:pPr marL="0" indent="0">
              <a:buNone/>
            </a:pPr>
            <a:r>
              <a:rPr lang="en-US" sz="2400" dirty="0"/>
              <a:t>with </a:t>
            </a:r>
          </a:p>
          <a:p>
            <a:r>
              <a:rPr lang="en-US" sz="2400" i="1" dirty="0"/>
              <a:t>Nicholas Nickleby</a:t>
            </a:r>
            <a:r>
              <a:rPr lang="en-US" sz="2400" dirty="0"/>
              <a:t> (1839) and </a:t>
            </a:r>
          </a:p>
          <a:p>
            <a:r>
              <a:rPr lang="en-US" sz="2400" i="1" dirty="0"/>
              <a:t>David Copperfield</a:t>
            </a:r>
            <a:r>
              <a:rPr lang="en-US" sz="2400" dirty="0"/>
              <a:t> (1850)</a:t>
            </a:r>
          </a:p>
        </p:txBody>
      </p:sp>
      <p:pic>
        <p:nvPicPr>
          <p:cNvPr id="5" name="Picture 4" descr="A screenshot of a book&#10;&#10;Description automatically generated">
            <a:extLst>
              <a:ext uri="{FF2B5EF4-FFF2-40B4-BE49-F238E27FC236}">
                <a16:creationId xmlns:a16="http://schemas.microsoft.com/office/drawing/2014/main" id="{0CDB5ACD-8A3C-EEC6-76B7-C6E396A99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r="-1" b="-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1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E77E-3C3E-160C-5537-5E0BBB0B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306A-E7BE-03D5-3BF7-8F91DCBEC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Part 2:</a:t>
            </a:r>
          </a:p>
          <a:p>
            <a:pPr lvl="1"/>
            <a:r>
              <a:rPr lang="en-US" sz="2800" dirty="0"/>
              <a:t>Mendenhall claims something about six-letter words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F85713A-3079-7C97-6D13-84790F32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97" y="2933357"/>
            <a:ext cx="6070600" cy="193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662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E77E-3C3E-160C-5537-5E0BBB0B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306A-E7BE-03D5-3BF7-8F91DCBE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3227" cy="4351338"/>
          </a:xfrm>
        </p:spPr>
        <p:txBody>
          <a:bodyPr>
            <a:normAutofit/>
          </a:bodyPr>
          <a:lstStyle/>
          <a:p>
            <a:r>
              <a:rPr lang="en-US" sz="3200" dirty="0"/>
              <a:t>Part 3:</a:t>
            </a:r>
          </a:p>
          <a:p>
            <a:pPr lvl="1"/>
            <a:r>
              <a:rPr lang="en-US" sz="2800" dirty="0"/>
              <a:t>Mendenhall claims something about 100,000 words</a:t>
            </a:r>
          </a:p>
          <a:p>
            <a:pPr lvl="1"/>
            <a:endParaRPr lang="en-US" sz="2800" dirty="0"/>
          </a:p>
        </p:txBody>
      </p:sp>
      <p:pic>
        <p:nvPicPr>
          <p:cNvPr id="5" name="Picture 4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5D8ED358-B7E3-D1DF-5CD5-47FEA711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653" y="1349375"/>
            <a:ext cx="5867400" cy="952500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1BED1C4-F52C-FCE4-14ED-DA961E7C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03" y="5472111"/>
            <a:ext cx="5943600" cy="952500"/>
          </a:xfrm>
          <a:prstGeom prst="rect">
            <a:avLst/>
          </a:prstGeom>
        </p:spPr>
      </p:pic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F65D4D38-4537-024D-44CA-80D3AE886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653" y="2369343"/>
            <a:ext cx="60325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2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66FB6-79E5-65D3-F99F-DBC5A9BC4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Homework 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229DA-4ABA-2974-6DA5-22B01E2E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75921"/>
          </a:xfrm>
        </p:spPr>
        <p:txBody>
          <a:bodyPr/>
          <a:lstStyle/>
          <a:p>
            <a:r>
              <a:rPr lang="en-US" sz="3200" dirty="0"/>
              <a:t>Part 1 details:</a:t>
            </a:r>
          </a:p>
          <a:p>
            <a:pPr lvl="1"/>
            <a:r>
              <a:rPr lang="en-US" dirty="0"/>
              <a:t>Step 1:  grab txt files for </a:t>
            </a:r>
            <a:r>
              <a:rPr lang="en-US" i="1" dirty="0"/>
              <a:t>Nicholas Nickleby</a:t>
            </a:r>
            <a:r>
              <a:rPr lang="en-US" dirty="0"/>
              <a:t> (1839) and </a:t>
            </a:r>
            <a:r>
              <a:rPr lang="en-US" i="1" dirty="0"/>
              <a:t>David Copperfield</a:t>
            </a:r>
            <a:r>
              <a:rPr lang="en-US" dirty="0"/>
              <a:t> (1850) from </a:t>
            </a:r>
            <a:r>
              <a:rPr lang="en-US" dirty="0">
                <a:hlinkClick r:id="rId2"/>
              </a:rPr>
              <a:t>https://www.gutenberg.org</a:t>
            </a:r>
            <a:endParaRPr lang="en-US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70F6F-E4CD-5C00-72F1-07E6E1FF6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060" y="3255405"/>
            <a:ext cx="1985648" cy="3237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D4FB0-ECB3-D3C0-4D12-EB4EDB63123E}"/>
              </a:ext>
            </a:extLst>
          </p:cNvPr>
          <p:cNvSpPr txBox="1"/>
          <p:nvPr/>
        </p:nvSpPr>
        <p:spPr>
          <a:xfrm>
            <a:off x="3876507" y="3282521"/>
            <a:ext cx="213712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pg967.txt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raw: 1,848,364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words: 396,970</a:t>
            </a:r>
          </a:p>
          <a:p>
            <a:r>
              <a:rPr lang="en-US" baseline="30000" dirty="0"/>
              <a:t>*</a:t>
            </a:r>
            <a:r>
              <a:rPr lang="en-US" dirty="0"/>
              <a:t>after editing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18AD3-27FE-FB5B-7C93-461A71E16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856" y="3282521"/>
            <a:ext cx="2051221" cy="3076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290DEB-2A0C-3FF6-E115-7795500AE890}"/>
              </a:ext>
            </a:extLst>
          </p:cNvPr>
          <p:cNvSpPr txBox="1"/>
          <p:nvPr/>
        </p:nvSpPr>
        <p:spPr>
          <a:xfrm>
            <a:off x="8978876" y="3282520"/>
            <a:ext cx="213712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pg766.txt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raw: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1,934,660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words: 443,615</a:t>
            </a:r>
          </a:p>
          <a:p>
            <a:r>
              <a:rPr lang="en-US" baseline="30000" dirty="0"/>
              <a:t>* </a:t>
            </a:r>
            <a:r>
              <a:rPr lang="en-US" dirty="0"/>
              <a:t>after editing</a:t>
            </a:r>
          </a:p>
        </p:txBody>
      </p:sp>
    </p:spTree>
    <p:extLst>
      <p:ext uri="{BB962C8B-B14F-4D97-AF65-F5344CB8AC3E}">
        <p14:creationId xmlns:p14="http://schemas.microsoft.com/office/powerpoint/2010/main" val="421863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749</Words>
  <Application>Microsoft Macintosh PowerPoint</Application>
  <PresentationFormat>Widescreen</PresentationFormat>
  <Paragraphs>97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Menlo</vt:lpstr>
      <vt:lpstr>Office Theme</vt:lpstr>
      <vt:lpstr>LING 388: Computers and Language</vt:lpstr>
      <vt:lpstr>Today's Topics</vt:lpstr>
      <vt:lpstr>Last Time</vt:lpstr>
      <vt:lpstr>Code Recap</vt:lpstr>
      <vt:lpstr>Code Recap</vt:lpstr>
      <vt:lpstr>Homework 7</vt:lpstr>
      <vt:lpstr>Homework 7</vt:lpstr>
      <vt:lpstr>Homework 7</vt:lpstr>
      <vt:lpstr>Homework 7</vt:lpstr>
      <vt:lpstr>Homework 7</vt:lpstr>
      <vt:lpstr>Homework 7</vt:lpstr>
      <vt:lpstr>Homework 7</vt:lpstr>
      <vt:lpstr>Homework 7</vt:lpstr>
      <vt:lpstr>Homework 7</vt:lpstr>
      <vt:lpstr>Homework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6</cp:revision>
  <dcterms:created xsi:type="dcterms:W3CDTF">2024-03-20T18:35:55Z</dcterms:created>
  <dcterms:modified xsi:type="dcterms:W3CDTF">2024-03-20T21:29:02Z</dcterms:modified>
</cp:coreProperties>
</file>