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8" r:id="rId3"/>
    <p:sldId id="352" r:id="rId4"/>
    <p:sldId id="353" r:id="rId5"/>
    <p:sldId id="259" r:id="rId6"/>
    <p:sldId id="354" r:id="rId7"/>
    <p:sldId id="346" r:id="rId8"/>
    <p:sldId id="348" r:id="rId9"/>
    <p:sldId id="349" r:id="rId10"/>
    <p:sldId id="350" r:id="rId11"/>
    <p:sldId id="351" r:id="rId12"/>
    <p:sldId id="355" r:id="rId13"/>
    <p:sldId id="356" r:id="rId14"/>
    <p:sldId id="357" r:id="rId15"/>
    <p:sldId id="358" r:id="rId16"/>
    <p:sldId id="372" r:id="rId17"/>
    <p:sldId id="359" r:id="rId18"/>
    <p:sldId id="360" r:id="rId19"/>
    <p:sldId id="361" r:id="rId20"/>
    <p:sldId id="362" r:id="rId21"/>
    <p:sldId id="363" r:id="rId22"/>
    <p:sldId id="364" r:id="rId23"/>
    <p:sldId id="365" r:id="rId24"/>
    <p:sldId id="366" r:id="rId25"/>
    <p:sldId id="367" r:id="rId26"/>
    <p:sldId id="368" r:id="rId27"/>
    <p:sldId id="369" r:id="rId28"/>
    <p:sldId id="37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6327"/>
  </p:normalViewPr>
  <p:slideViewPr>
    <p:cSldViewPr snapToGrid="0">
      <p:cViewPr varScale="1">
        <p:scale>
          <a:sx n="104" d="100"/>
          <a:sy n="104" d="100"/>
        </p:scale>
        <p:origin x="232" y="7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502DE-5939-1D78-63F0-CEFB07BD7A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E5AA0D-328A-B0EE-CB75-207398EDE2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46351E2-F6AA-A6CF-7179-6E775C1F67A4}"/>
              </a:ext>
            </a:extLst>
          </p:cNvPr>
          <p:cNvSpPr>
            <a:spLocks noGrp="1"/>
          </p:cNvSpPr>
          <p:nvPr>
            <p:ph type="dt" sz="half" idx="10"/>
          </p:nvPr>
        </p:nvSpPr>
        <p:spPr/>
        <p:txBody>
          <a:bodyPr/>
          <a:lstStyle/>
          <a:p>
            <a:fld id="{F6C6A43A-B98A-E640-9F1B-B4C444C5B8C2}" type="datetimeFigureOut">
              <a:rPr lang="en-US" smtClean="0"/>
              <a:t>3/14/24</a:t>
            </a:fld>
            <a:endParaRPr lang="en-US"/>
          </a:p>
        </p:txBody>
      </p:sp>
      <p:sp>
        <p:nvSpPr>
          <p:cNvPr id="5" name="Footer Placeholder 4">
            <a:extLst>
              <a:ext uri="{FF2B5EF4-FFF2-40B4-BE49-F238E27FC236}">
                <a16:creationId xmlns:a16="http://schemas.microsoft.com/office/drawing/2014/main" id="{771E5FB1-4448-2F1B-3E3E-CA07DCD98E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E1E93B-20C3-8E6A-1EDB-E3E1E9D1B704}"/>
              </a:ext>
            </a:extLst>
          </p:cNvPr>
          <p:cNvSpPr>
            <a:spLocks noGrp="1"/>
          </p:cNvSpPr>
          <p:nvPr>
            <p:ph type="sldNum" sz="quarter" idx="12"/>
          </p:nvPr>
        </p:nvSpPr>
        <p:spPr/>
        <p:txBody>
          <a:bodyPr/>
          <a:lstStyle/>
          <a:p>
            <a:fld id="{4635D473-1AE8-DB46-98F0-E9F513150753}" type="slidenum">
              <a:rPr lang="en-US" smtClean="0"/>
              <a:t>‹#›</a:t>
            </a:fld>
            <a:endParaRPr lang="en-US"/>
          </a:p>
        </p:txBody>
      </p:sp>
    </p:spTree>
    <p:extLst>
      <p:ext uri="{BB962C8B-B14F-4D97-AF65-F5344CB8AC3E}">
        <p14:creationId xmlns:p14="http://schemas.microsoft.com/office/powerpoint/2010/main" val="436899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6558C-9F1F-9F58-6FC6-EDEA182A18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BE6C79-955D-740D-736A-569BE1A202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2D62C6-DADA-F646-FBB8-E8C7F47DFC5F}"/>
              </a:ext>
            </a:extLst>
          </p:cNvPr>
          <p:cNvSpPr>
            <a:spLocks noGrp="1"/>
          </p:cNvSpPr>
          <p:nvPr>
            <p:ph type="dt" sz="half" idx="10"/>
          </p:nvPr>
        </p:nvSpPr>
        <p:spPr/>
        <p:txBody>
          <a:bodyPr/>
          <a:lstStyle/>
          <a:p>
            <a:fld id="{F6C6A43A-B98A-E640-9F1B-B4C444C5B8C2}" type="datetimeFigureOut">
              <a:rPr lang="en-US" smtClean="0"/>
              <a:t>3/14/24</a:t>
            </a:fld>
            <a:endParaRPr lang="en-US"/>
          </a:p>
        </p:txBody>
      </p:sp>
      <p:sp>
        <p:nvSpPr>
          <p:cNvPr id="5" name="Footer Placeholder 4">
            <a:extLst>
              <a:ext uri="{FF2B5EF4-FFF2-40B4-BE49-F238E27FC236}">
                <a16:creationId xmlns:a16="http://schemas.microsoft.com/office/drawing/2014/main" id="{8EF7B203-75FF-DAA6-3449-6650159D1B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14E54D-273A-75BA-384C-FF55B5D25172}"/>
              </a:ext>
            </a:extLst>
          </p:cNvPr>
          <p:cNvSpPr>
            <a:spLocks noGrp="1"/>
          </p:cNvSpPr>
          <p:nvPr>
            <p:ph type="sldNum" sz="quarter" idx="12"/>
          </p:nvPr>
        </p:nvSpPr>
        <p:spPr/>
        <p:txBody>
          <a:bodyPr/>
          <a:lstStyle/>
          <a:p>
            <a:fld id="{4635D473-1AE8-DB46-98F0-E9F513150753}" type="slidenum">
              <a:rPr lang="en-US" smtClean="0"/>
              <a:t>‹#›</a:t>
            </a:fld>
            <a:endParaRPr lang="en-US"/>
          </a:p>
        </p:txBody>
      </p:sp>
    </p:spTree>
    <p:extLst>
      <p:ext uri="{BB962C8B-B14F-4D97-AF65-F5344CB8AC3E}">
        <p14:creationId xmlns:p14="http://schemas.microsoft.com/office/powerpoint/2010/main" val="1688024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20601F-BEAB-1E06-776B-46E24F90E1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226D2A-15D3-A5F5-1DAB-BDBE5EFFB5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7F07FB-7AB8-964E-D1BA-E54BE190D4B5}"/>
              </a:ext>
            </a:extLst>
          </p:cNvPr>
          <p:cNvSpPr>
            <a:spLocks noGrp="1"/>
          </p:cNvSpPr>
          <p:nvPr>
            <p:ph type="dt" sz="half" idx="10"/>
          </p:nvPr>
        </p:nvSpPr>
        <p:spPr/>
        <p:txBody>
          <a:bodyPr/>
          <a:lstStyle/>
          <a:p>
            <a:fld id="{F6C6A43A-B98A-E640-9F1B-B4C444C5B8C2}" type="datetimeFigureOut">
              <a:rPr lang="en-US" smtClean="0"/>
              <a:t>3/14/24</a:t>
            </a:fld>
            <a:endParaRPr lang="en-US"/>
          </a:p>
        </p:txBody>
      </p:sp>
      <p:sp>
        <p:nvSpPr>
          <p:cNvPr id="5" name="Footer Placeholder 4">
            <a:extLst>
              <a:ext uri="{FF2B5EF4-FFF2-40B4-BE49-F238E27FC236}">
                <a16:creationId xmlns:a16="http://schemas.microsoft.com/office/drawing/2014/main" id="{CC2ABF7A-0D47-AEAE-AC76-88EFB331DE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218BD7-E9BE-D59B-896B-CA3554485225}"/>
              </a:ext>
            </a:extLst>
          </p:cNvPr>
          <p:cNvSpPr>
            <a:spLocks noGrp="1"/>
          </p:cNvSpPr>
          <p:nvPr>
            <p:ph type="sldNum" sz="quarter" idx="12"/>
          </p:nvPr>
        </p:nvSpPr>
        <p:spPr/>
        <p:txBody>
          <a:bodyPr/>
          <a:lstStyle/>
          <a:p>
            <a:fld id="{4635D473-1AE8-DB46-98F0-E9F513150753}" type="slidenum">
              <a:rPr lang="en-US" smtClean="0"/>
              <a:t>‹#›</a:t>
            </a:fld>
            <a:endParaRPr lang="en-US"/>
          </a:p>
        </p:txBody>
      </p:sp>
    </p:spTree>
    <p:extLst>
      <p:ext uri="{BB962C8B-B14F-4D97-AF65-F5344CB8AC3E}">
        <p14:creationId xmlns:p14="http://schemas.microsoft.com/office/powerpoint/2010/main" val="776002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B0F9B-DB36-E693-A48C-3373BBA61C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D19181-9078-7121-0D28-76E732A680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CCAF2E-DDB6-D419-1E2C-40B0A1F4EE3B}"/>
              </a:ext>
            </a:extLst>
          </p:cNvPr>
          <p:cNvSpPr>
            <a:spLocks noGrp="1"/>
          </p:cNvSpPr>
          <p:nvPr>
            <p:ph type="dt" sz="half" idx="10"/>
          </p:nvPr>
        </p:nvSpPr>
        <p:spPr/>
        <p:txBody>
          <a:bodyPr/>
          <a:lstStyle/>
          <a:p>
            <a:fld id="{F6C6A43A-B98A-E640-9F1B-B4C444C5B8C2}" type="datetimeFigureOut">
              <a:rPr lang="en-US" smtClean="0"/>
              <a:t>3/14/24</a:t>
            </a:fld>
            <a:endParaRPr lang="en-US"/>
          </a:p>
        </p:txBody>
      </p:sp>
      <p:sp>
        <p:nvSpPr>
          <p:cNvPr id="5" name="Footer Placeholder 4">
            <a:extLst>
              <a:ext uri="{FF2B5EF4-FFF2-40B4-BE49-F238E27FC236}">
                <a16:creationId xmlns:a16="http://schemas.microsoft.com/office/drawing/2014/main" id="{9E4E639D-B5BD-E68A-552D-D31E7F5AF5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3097D2-B995-E68D-658A-CE059BFC0B95}"/>
              </a:ext>
            </a:extLst>
          </p:cNvPr>
          <p:cNvSpPr>
            <a:spLocks noGrp="1"/>
          </p:cNvSpPr>
          <p:nvPr>
            <p:ph type="sldNum" sz="quarter" idx="12"/>
          </p:nvPr>
        </p:nvSpPr>
        <p:spPr/>
        <p:txBody>
          <a:bodyPr/>
          <a:lstStyle/>
          <a:p>
            <a:fld id="{4635D473-1AE8-DB46-98F0-E9F513150753}" type="slidenum">
              <a:rPr lang="en-US" smtClean="0"/>
              <a:t>‹#›</a:t>
            </a:fld>
            <a:endParaRPr lang="en-US"/>
          </a:p>
        </p:txBody>
      </p:sp>
    </p:spTree>
    <p:extLst>
      <p:ext uri="{BB962C8B-B14F-4D97-AF65-F5344CB8AC3E}">
        <p14:creationId xmlns:p14="http://schemas.microsoft.com/office/powerpoint/2010/main" val="1519283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75E17-E881-98C9-5206-7A6B125E36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0404F4-1457-50D4-F38D-3590FC768A1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6B0A63-4097-A6CF-A163-2C5C88FC8462}"/>
              </a:ext>
            </a:extLst>
          </p:cNvPr>
          <p:cNvSpPr>
            <a:spLocks noGrp="1"/>
          </p:cNvSpPr>
          <p:nvPr>
            <p:ph type="dt" sz="half" idx="10"/>
          </p:nvPr>
        </p:nvSpPr>
        <p:spPr/>
        <p:txBody>
          <a:bodyPr/>
          <a:lstStyle/>
          <a:p>
            <a:fld id="{F6C6A43A-B98A-E640-9F1B-B4C444C5B8C2}" type="datetimeFigureOut">
              <a:rPr lang="en-US" smtClean="0"/>
              <a:t>3/14/24</a:t>
            </a:fld>
            <a:endParaRPr lang="en-US"/>
          </a:p>
        </p:txBody>
      </p:sp>
      <p:sp>
        <p:nvSpPr>
          <p:cNvPr id="5" name="Footer Placeholder 4">
            <a:extLst>
              <a:ext uri="{FF2B5EF4-FFF2-40B4-BE49-F238E27FC236}">
                <a16:creationId xmlns:a16="http://schemas.microsoft.com/office/drawing/2014/main" id="{7AF20E65-29AD-8842-CDB1-AF1F0BF43B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66AA8B-58F1-546B-2084-E5DDA5AFFB3B}"/>
              </a:ext>
            </a:extLst>
          </p:cNvPr>
          <p:cNvSpPr>
            <a:spLocks noGrp="1"/>
          </p:cNvSpPr>
          <p:nvPr>
            <p:ph type="sldNum" sz="quarter" idx="12"/>
          </p:nvPr>
        </p:nvSpPr>
        <p:spPr/>
        <p:txBody>
          <a:bodyPr/>
          <a:lstStyle/>
          <a:p>
            <a:fld id="{4635D473-1AE8-DB46-98F0-E9F513150753}" type="slidenum">
              <a:rPr lang="en-US" smtClean="0"/>
              <a:t>‹#›</a:t>
            </a:fld>
            <a:endParaRPr lang="en-US"/>
          </a:p>
        </p:txBody>
      </p:sp>
    </p:spTree>
    <p:extLst>
      <p:ext uri="{BB962C8B-B14F-4D97-AF65-F5344CB8AC3E}">
        <p14:creationId xmlns:p14="http://schemas.microsoft.com/office/powerpoint/2010/main" val="1397437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FACA1-B4B0-3A09-CEBF-CD4F009363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CC2FAB-2DDD-AE0B-C647-B30924FCBA8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F6A653-1354-72C2-D305-915D3E44C9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1BAB95-F360-D7E7-0A71-3E4C2FE70576}"/>
              </a:ext>
            </a:extLst>
          </p:cNvPr>
          <p:cNvSpPr>
            <a:spLocks noGrp="1"/>
          </p:cNvSpPr>
          <p:nvPr>
            <p:ph type="dt" sz="half" idx="10"/>
          </p:nvPr>
        </p:nvSpPr>
        <p:spPr/>
        <p:txBody>
          <a:bodyPr/>
          <a:lstStyle/>
          <a:p>
            <a:fld id="{F6C6A43A-B98A-E640-9F1B-B4C444C5B8C2}" type="datetimeFigureOut">
              <a:rPr lang="en-US" smtClean="0"/>
              <a:t>3/14/24</a:t>
            </a:fld>
            <a:endParaRPr lang="en-US"/>
          </a:p>
        </p:txBody>
      </p:sp>
      <p:sp>
        <p:nvSpPr>
          <p:cNvPr id="6" name="Footer Placeholder 5">
            <a:extLst>
              <a:ext uri="{FF2B5EF4-FFF2-40B4-BE49-F238E27FC236}">
                <a16:creationId xmlns:a16="http://schemas.microsoft.com/office/drawing/2014/main" id="{BA3EBDD6-CB27-6630-C997-29927CEA15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54789-ACD5-A600-499E-D69199228339}"/>
              </a:ext>
            </a:extLst>
          </p:cNvPr>
          <p:cNvSpPr>
            <a:spLocks noGrp="1"/>
          </p:cNvSpPr>
          <p:nvPr>
            <p:ph type="sldNum" sz="quarter" idx="12"/>
          </p:nvPr>
        </p:nvSpPr>
        <p:spPr/>
        <p:txBody>
          <a:bodyPr/>
          <a:lstStyle/>
          <a:p>
            <a:fld id="{4635D473-1AE8-DB46-98F0-E9F513150753}" type="slidenum">
              <a:rPr lang="en-US" smtClean="0"/>
              <a:t>‹#›</a:t>
            </a:fld>
            <a:endParaRPr lang="en-US"/>
          </a:p>
        </p:txBody>
      </p:sp>
    </p:spTree>
    <p:extLst>
      <p:ext uri="{BB962C8B-B14F-4D97-AF65-F5344CB8AC3E}">
        <p14:creationId xmlns:p14="http://schemas.microsoft.com/office/powerpoint/2010/main" val="2408743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4450C-D377-CAD6-6B22-209EFA6CC3B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9302F8-21E8-DBEC-3457-C05B801D86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FEAFCF-8E03-DCB4-CAAB-CAB9AB64E4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632F5B-3985-0944-0BE0-93AB834514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4276A7-7897-D9CE-B032-905B1907B2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1446D7-EB37-4B63-806A-ABA7DCE55E59}"/>
              </a:ext>
            </a:extLst>
          </p:cNvPr>
          <p:cNvSpPr>
            <a:spLocks noGrp="1"/>
          </p:cNvSpPr>
          <p:nvPr>
            <p:ph type="dt" sz="half" idx="10"/>
          </p:nvPr>
        </p:nvSpPr>
        <p:spPr/>
        <p:txBody>
          <a:bodyPr/>
          <a:lstStyle/>
          <a:p>
            <a:fld id="{F6C6A43A-B98A-E640-9F1B-B4C444C5B8C2}" type="datetimeFigureOut">
              <a:rPr lang="en-US" smtClean="0"/>
              <a:t>3/14/24</a:t>
            </a:fld>
            <a:endParaRPr lang="en-US"/>
          </a:p>
        </p:txBody>
      </p:sp>
      <p:sp>
        <p:nvSpPr>
          <p:cNvPr id="8" name="Footer Placeholder 7">
            <a:extLst>
              <a:ext uri="{FF2B5EF4-FFF2-40B4-BE49-F238E27FC236}">
                <a16:creationId xmlns:a16="http://schemas.microsoft.com/office/drawing/2014/main" id="{5AC41E14-025A-EF75-43E9-B37BD3DBD75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2EE5DC3-9A11-93D2-659B-60BC42B303B1}"/>
              </a:ext>
            </a:extLst>
          </p:cNvPr>
          <p:cNvSpPr>
            <a:spLocks noGrp="1"/>
          </p:cNvSpPr>
          <p:nvPr>
            <p:ph type="sldNum" sz="quarter" idx="12"/>
          </p:nvPr>
        </p:nvSpPr>
        <p:spPr/>
        <p:txBody>
          <a:bodyPr/>
          <a:lstStyle/>
          <a:p>
            <a:fld id="{4635D473-1AE8-DB46-98F0-E9F513150753}" type="slidenum">
              <a:rPr lang="en-US" smtClean="0"/>
              <a:t>‹#›</a:t>
            </a:fld>
            <a:endParaRPr lang="en-US"/>
          </a:p>
        </p:txBody>
      </p:sp>
    </p:spTree>
    <p:extLst>
      <p:ext uri="{BB962C8B-B14F-4D97-AF65-F5344CB8AC3E}">
        <p14:creationId xmlns:p14="http://schemas.microsoft.com/office/powerpoint/2010/main" val="997190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1B3C-41B0-52EA-5B7E-69620FD4C7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0B296D-CC1F-F88C-8E71-C3AB61A27BF3}"/>
              </a:ext>
            </a:extLst>
          </p:cNvPr>
          <p:cNvSpPr>
            <a:spLocks noGrp="1"/>
          </p:cNvSpPr>
          <p:nvPr>
            <p:ph type="dt" sz="half" idx="10"/>
          </p:nvPr>
        </p:nvSpPr>
        <p:spPr/>
        <p:txBody>
          <a:bodyPr/>
          <a:lstStyle/>
          <a:p>
            <a:fld id="{F6C6A43A-B98A-E640-9F1B-B4C444C5B8C2}" type="datetimeFigureOut">
              <a:rPr lang="en-US" smtClean="0"/>
              <a:t>3/14/24</a:t>
            </a:fld>
            <a:endParaRPr lang="en-US"/>
          </a:p>
        </p:txBody>
      </p:sp>
      <p:sp>
        <p:nvSpPr>
          <p:cNvPr id="4" name="Footer Placeholder 3">
            <a:extLst>
              <a:ext uri="{FF2B5EF4-FFF2-40B4-BE49-F238E27FC236}">
                <a16:creationId xmlns:a16="http://schemas.microsoft.com/office/drawing/2014/main" id="{5D3B76AD-81B8-4C3E-4854-939AB7E76F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096319-F5CA-662C-21A2-30A751483543}"/>
              </a:ext>
            </a:extLst>
          </p:cNvPr>
          <p:cNvSpPr>
            <a:spLocks noGrp="1"/>
          </p:cNvSpPr>
          <p:nvPr>
            <p:ph type="sldNum" sz="quarter" idx="12"/>
          </p:nvPr>
        </p:nvSpPr>
        <p:spPr/>
        <p:txBody>
          <a:bodyPr/>
          <a:lstStyle/>
          <a:p>
            <a:fld id="{4635D473-1AE8-DB46-98F0-E9F513150753}" type="slidenum">
              <a:rPr lang="en-US" smtClean="0"/>
              <a:t>‹#›</a:t>
            </a:fld>
            <a:endParaRPr lang="en-US"/>
          </a:p>
        </p:txBody>
      </p:sp>
    </p:spTree>
    <p:extLst>
      <p:ext uri="{BB962C8B-B14F-4D97-AF65-F5344CB8AC3E}">
        <p14:creationId xmlns:p14="http://schemas.microsoft.com/office/powerpoint/2010/main" val="3149309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68B611-A249-5B05-11B4-3B5BFCDA655E}"/>
              </a:ext>
            </a:extLst>
          </p:cNvPr>
          <p:cNvSpPr>
            <a:spLocks noGrp="1"/>
          </p:cNvSpPr>
          <p:nvPr>
            <p:ph type="dt" sz="half" idx="10"/>
          </p:nvPr>
        </p:nvSpPr>
        <p:spPr/>
        <p:txBody>
          <a:bodyPr/>
          <a:lstStyle/>
          <a:p>
            <a:fld id="{F6C6A43A-B98A-E640-9F1B-B4C444C5B8C2}" type="datetimeFigureOut">
              <a:rPr lang="en-US" smtClean="0"/>
              <a:t>3/14/24</a:t>
            </a:fld>
            <a:endParaRPr lang="en-US"/>
          </a:p>
        </p:txBody>
      </p:sp>
      <p:sp>
        <p:nvSpPr>
          <p:cNvPr id="3" name="Footer Placeholder 2">
            <a:extLst>
              <a:ext uri="{FF2B5EF4-FFF2-40B4-BE49-F238E27FC236}">
                <a16:creationId xmlns:a16="http://schemas.microsoft.com/office/drawing/2014/main" id="{B3F53FF5-78A1-2042-75D6-1EF8CB2F82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196C9C3-60DD-B2EB-1F3B-9552D7F663CA}"/>
              </a:ext>
            </a:extLst>
          </p:cNvPr>
          <p:cNvSpPr>
            <a:spLocks noGrp="1"/>
          </p:cNvSpPr>
          <p:nvPr>
            <p:ph type="sldNum" sz="quarter" idx="12"/>
          </p:nvPr>
        </p:nvSpPr>
        <p:spPr/>
        <p:txBody>
          <a:bodyPr/>
          <a:lstStyle/>
          <a:p>
            <a:fld id="{4635D473-1AE8-DB46-98F0-E9F513150753}" type="slidenum">
              <a:rPr lang="en-US" smtClean="0"/>
              <a:t>‹#›</a:t>
            </a:fld>
            <a:endParaRPr lang="en-US"/>
          </a:p>
        </p:txBody>
      </p:sp>
    </p:spTree>
    <p:extLst>
      <p:ext uri="{BB962C8B-B14F-4D97-AF65-F5344CB8AC3E}">
        <p14:creationId xmlns:p14="http://schemas.microsoft.com/office/powerpoint/2010/main" val="2396567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7FBF8-FD62-0F76-BEE3-76766D9F9A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F2955E-B249-3ABF-D14F-ADA3E19DFA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69D9E26-A53A-E4CB-D9E2-1B8D2C09A7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3B62AC-5C6D-7FC5-E31A-1A4042FA9B2D}"/>
              </a:ext>
            </a:extLst>
          </p:cNvPr>
          <p:cNvSpPr>
            <a:spLocks noGrp="1"/>
          </p:cNvSpPr>
          <p:nvPr>
            <p:ph type="dt" sz="half" idx="10"/>
          </p:nvPr>
        </p:nvSpPr>
        <p:spPr/>
        <p:txBody>
          <a:bodyPr/>
          <a:lstStyle/>
          <a:p>
            <a:fld id="{F6C6A43A-B98A-E640-9F1B-B4C444C5B8C2}" type="datetimeFigureOut">
              <a:rPr lang="en-US" smtClean="0"/>
              <a:t>3/14/24</a:t>
            </a:fld>
            <a:endParaRPr lang="en-US"/>
          </a:p>
        </p:txBody>
      </p:sp>
      <p:sp>
        <p:nvSpPr>
          <p:cNvPr id="6" name="Footer Placeholder 5">
            <a:extLst>
              <a:ext uri="{FF2B5EF4-FFF2-40B4-BE49-F238E27FC236}">
                <a16:creationId xmlns:a16="http://schemas.microsoft.com/office/drawing/2014/main" id="{2CA0BD1F-C3D6-EFCA-0D66-DB8D3733E0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40DFD3-0571-8250-C4FD-D44977939403}"/>
              </a:ext>
            </a:extLst>
          </p:cNvPr>
          <p:cNvSpPr>
            <a:spLocks noGrp="1"/>
          </p:cNvSpPr>
          <p:nvPr>
            <p:ph type="sldNum" sz="quarter" idx="12"/>
          </p:nvPr>
        </p:nvSpPr>
        <p:spPr/>
        <p:txBody>
          <a:bodyPr/>
          <a:lstStyle/>
          <a:p>
            <a:fld id="{4635D473-1AE8-DB46-98F0-E9F513150753}" type="slidenum">
              <a:rPr lang="en-US" smtClean="0"/>
              <a:t>‹#›</a:t>
            </a:fld>
            <a:endParaRPr lang="en-US"/>
          </a:p>
        </p:txBody>
      </p:sp>
    </p:spTree>
    <p:extLst>
      <p:ext uri="{BB962C8B-B14F-4D97-AF65-F5344CB8AC3E}">
        <p14:creationId xmlns:p14="http://schemas.microsoft.com/office/powerpoint/2010/main" val="3033774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47D4C-DE38-B5C3-83E3-462BAB836C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048431-680B-423B-CE4C-8946E08E69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75C5B4-29B3-5B65-0CAA-5B0BB43610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5F5AD7-8402-B1CE-3D80-F7D101ABE97E}"/>
              </a:ext>
            </a:extLst>
          </p:cNvPr>
          <p:cNvSpPr>
            <a:spLocks noGrp="1"/>
          </p:cNvSpPr>
          <p:nvPr>
            <p:ph type="dt" sz="half" idx="10"/>
          </p:nvPr>
        </p:nvSpPr>
        <p:spPr/>
        <p:txBody>
          <a:bodyPr/>
          <a:lstStyle/>
          <a:p>
            <a:fld id="{F6C6A43A-B98A-E640-9F1B-B4C444C5B8C2}" type="datetimeFigureOut">
              <a:rPr lang="en-US" smtClean="0"/>
              <a:t>3/14/24</a:t>
            </a:fld>
            <a:endParaRPr lang="en-US"/>
          </a:p>
        </p:txBody>
      </p:sp>
      <p:sp>
        <p:nvSpPr>
          <p:cNvPr id="6" name="Footer Placeholder 5">
            <a:extLst>
              <a:ext uri="{FF2B5EF4-FFF2-40B4-BE49-F238E27FC236}">
                <a16:creationId xmlns:a16="http://schemas.microsoft.com/office/drawing/2014/main" id="{B863BEE4-C79A-37D9-E30B-64B8B7FA5D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D243CF-5B76-CC79-1CBF-444A98EF18CD}"/>
              </a:ext>
            </a:extLst>
          </p:cNvPr>
          <p:cNvSpPr>
            <a:spLocks noGrp="1"/>
          </p:cNvSpPr>
          <p:nvPr>
            <p:ph type="sldNum" sz="quarter" idx="12"/>
          </p:nvPr>
        </p:nvSpPr>
        <p:spPr/>
        <p:txBody>
          <a:bodyPr/>
          <a:lstStyle/>
          <a:p>
            <a:fld id="{4635D473-1AE8-DB46-98F0-E9F513150753}" type="slidenum">
              <a:rPr lang="en-US" smtClean="0"/>
              <a:t>‹#›</a:t>
            </a:fld>
            <a:endParaRPr lang="en-US"/>
          </a:p>
        </p:txBody>
      </p:sp>
    </p:spTree>
    <p:extLst>
      <p:ext uri="{BB962C8B-B14F-4D97-AF65-F5344CB8AC3E}">
        <p14:creationId xmlns:p14="http://schemas.microsoft.com/office/powerpoint/2010/main" val="3497767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F6C00A-2DBF-887A-ADB5-0D47ECBB11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064744-1B2F-2916-3DEA-FFF0A9736E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BCD31B-633D-4299-0D7A-DBE5934626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6C6A43A-B98A-E640-9F1B-B4C444C5B8C2}" type="datetimeFigureOut">
              <a:rPr lang="en-US" smtClean="0"/>
              <a:t>3/14/24</a:t>
            </a:fld>
            <a:endParaRPr lang="en-US"/>
          </a:p>
        </p:txBody>
      </p:sp>
      <p:sp>
        <p:nvSpPr>
          <p:cNvPr id="5" name="Footer Placeholder 4">
            <a:extLst>
              <a:ext uri="{FF2B5EF4-FFF2-40B4-BE49-F238E27FC236}">
                <a16:creationId xmlns:a16="http://schemas.microsoft.com/office/drawing/2014/main" id="{FB603BE3-707B-9DEA-E08F-5E7A89669C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E2BDA43-DA09-1382-D22C-1A802604A6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635D473-1AE8-DB46-98F0-E9F513150753}" type="slidenum">
              <a:rPr lang="en-US" smtClean="0"/>
              <a:t>‹#›</a:t>
            </a:fld>
            <a:endParaRPr lang="en-US"/>
          </a:p>
        </p:txBody>
      </p:sp>
    </p:spTree>
    <p:extLst>
      <p:ext uri="{BB962C8B-B14F-4D97-AF65-F5344CB8AC3E}">
        <p14:creationId xmlns:p14="http://schemas.microsoft.com/office/powerpoint/2010/main" val="3771297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www.gutenberg.org/"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Video 13">
            <a:extLst>
              <a:ext uri="{FF2B5EF4-FFF2-40B4-BE49-F238E27FC236}">
                <a16:creationId xmlns:a16="http://schemas.microsoft.com/office/drawing/2014/main" id="{C85656AC-34C0-4150-B0A6-11F280374F5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2" name="Title 1"/>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dirty="0">
                <a:solidFill>
                  <a:srgbClr val="FFFFFF"/>
                </a:solidFill>
              </a:rPr>
              <a:t>LING 388: Computers and Language</a:t>
            </a:r>
          </a:p>
        </p:txBody>
      </p:sp>
      <p:sp>
        <p:nvSpPr>
          <p:cNvPr id="3" name="Subtitle 2"/>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dirty="0">
                <a:solidFill>
                  <a:srgbClr val="FFFFFF"/>
                </a:solidFill>
              </a:rPr>
              <a:t>Lecture 16</a:t>
            </a:r>
          </a:p>
        </p:txBody>
      </p:sp>
    </p:spTree>
    <p:extLst>
      <p:ext uri="{BB962C8B-B14F-4D97-AF65-F5344CB8AC3E}">
        <p14:creationId xmlns:p14="http://schemas.microsoft.com/office/powerpoint/2010/main" val="811939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5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mute="1">
                <p:cTn id="12" repeatCount="indefinite" fill="hold" display="0">
                  <p:stCondLst>
                    <p:cond delay="indefinite"/>
                  </p:stCondLst>
                </p:cTn>
                <p:tgtEl>
                  <p:spTgt spid="1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834E2-C56A-6749-7E69-B3666E218CBC}"/>
              </a:ext>
            </a:extLst>
          </p:cNvPr>
          <p:cNvSpPr>
            <a:spLocks noGrp="1"/>
          </p:cNvSpPr>
          <p:nvPr>
            <p:ph type="title"/>
          </p:nvPr>
        </p:nvSpPr>
        <p:spPr/>
        <p:txBody>
          <a:bodyPr/>
          <a:lstStyle/>
          <a:p>
            <a:r>
              <a:rPr lang="en-US" dirty="0"/>
              <a:t>Regex Exercise 3</a:t>
            </a:r>
          </a:p>
        </p:txBody>
      </p:sp>
      <p:sp>
        <p:nvSpPr>
          <p:cNvPr id="3" name="Content Placeholder 2">
            <a:extLst>
              <a:ext uri="{FF2B5EF4-FFF2-40B4-BE49-F238E27FC236}">
                <a16:creationId xmlns:a16="http://schemas.microsoft.com/office/drawing/2014/main" id="{5D33447F-08B7-4B84-BCF2-D78481FF0ABD}"/>
              </a:ext>
            </a:extLst>
          </p:cNvPr>
          <p:cNvSpPr>
            <a:spLocks noGrp="1"/>
          </p:cNvSpPr>
          <p:nvPr>
            <p:ph idx="1"/>
          </p:nvPr>
        </p:nvSpPr>
        <p:spPr/>
        <p:txBody>
          <a:bodyPr/>
          <a:lstStyle/>
          <a:p>
            <a:r>
              <a:rPr lang="en-US" dirty="0"/>
              <a:t>Look in </a:t>
            </a:r>
            <a:r>
              <a:rPr lang="en-US" sz="2400" dirty="0">
                <a:solidFill>
                  <a:prstClr val="black"/>
                </a:solidFill>
                <a:latin typeface="Menlo" panose="020B0609030804020204" pitchFamily="49" charset="0"/>
                <a:ea typeface="Menlo" panose="020B0609030804020204" pitchFamily="49" charset="0"/>
                <a:cs typeface="Menlo" panose="020B0609030804020204" pitchFamily="49" charset="0"/>
              </a:rPr>
              <a:t>raw </a:t>
            </a:r>
            <a:r>
              <a:rPr lang="en-US" dirty="0"/>
              <a:t>for </a:t>
            </a:r>
            <a:r>
              <a:rPr lang="en-US" dirty="0">
                <a:solidFill>
                  <a:schemeClr val="accent1"/>
                </a:solidFill>
              </a:rPr>
              <a:t>bigrams</a:t>
            </a:r>
            <a:r>
              <a:rPr lang="en-US" dirty="0"/>
              <a:t> (here: </a:t>
            </a:r>
            <a:r>
              <a:rPr lang="en-US" i="1" dirty="0"/>
              <a:t>two words adjacent to each other but could be separated by non-word characters</a:t>
            </a:r>
            <a:r>
              <a:rPr lang="en-US" dirty="0"/>
              <a:t>) that both end in </a:t>
            </a:r>
            <a:r>
              <a:rPr lang="en-US" i="1" dirty="0" err="1"/>
              <a:t>ly</a:t>
            </a:r>
            <a:r>
              <a:rPr lang="en-US" dirty="0"/>
              <a:t>.</a:t>
            </a:r>
          </a:p>
          <a:p>
            <a:pPr lvl="1"/>
            <a:r>
              <a:rPr lang="en-US" dirty="0"/>
              <a:t>How many of them are there?</a:t>
            </a:r>
          </a:p>
          <a:p>
            <a:r>
              <a:rPr lang="en-US" dirty="0"/>
              <a:t>Hints: </a:t>
            </a:r>
          </a:p>
          <a:p>
            <a:pPr lvl="1"/>
            <a:r>
              <a:rPr lang="en-US" dirty="0">
                <a:latin typeface="Menlo" panose="020B0609030804020204" pitchFamily="49" charset="0"/>
                <a:ea typeface="Menlo" panose="020B0609030804020204" pitchFamily="49" charset="0"/>
                <a:cs typeface="Menlo" panose="020B0609030804020204" pitchFamily="49" charset="0"/>
              </a:rPr>
              <a:t>\W</a:t>
            </a:r>
            <a:r>
              <a:rPr lang="en-US" dirty="0"/>
              <a:t> = non-word character, </a:t>
            </a:r>
          </a:p>
          <a:p>
            <a:pPr lvl="1"/>
            <a:r>
              <a:rPr lang="en-US" dirty="0">
                <a:latin typeface="Menlo" panose="020B0609030804020204" pitchFamily="49" charset="0"/>
                <a:ea typeface="Menlo" panose="020B0609030804020204" pitchFamily="49" charset="0"/>
                <a:cs typeface="Menlo" panose="020B0609030804020204" pitchFamily="49" charset="0"/>
              </a:rPr>
              <a:t>\b</a:t>
            </a:r>
            <a:r>
              <a:rPr lang="en-US" dirty="0"/>
              <a:t> = word boundary</a:t>
            </a:r>
          </a:p>
          <a:p>
            <a:pPr lvl="1"/>
            <a:endParaRPr lang="en-US" dirty="0"/>
          </a:p>
          <a:p>
            <a:endParaRPr lang="en-US" dirty="0"/>
          </a:p>
        </p:txBody>
      </p:sp>
    </p:spTree>
    <p:extLst>
      <p:ext uri="{BB962C8B-B14F-4D97-AF65-F5344CB8AC3E}">
        <p14:creationId xmlns:p14="http://schemas.microsoft.com/office/powerpoint/2010/main" val="55351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CA845-6731-8E4F-6B59-081814E2B0FD}"/>
              </a:ext>
            </a:extLst>
          </p:cNvPr>
          <p:cNvSpPr>
            <a:spLocks noGrp="1"/>
          </p:cNvSpPr>
          <p:nvPr>
            <p:ph type="title"/>
          </p:nvPr>
        </p:nvSpPr>
        <p:spPr/>
        <p:txBody>
          <a:bodyPr/>
          <a:lstStyle/>
          <a:p>
            <a:r>
              <a:rPr lang="en-US" dirty="0"/>
              <a:t>Regex Exercise 4</a:t>
            </a:r>
          </a:p>
        </p:txBody>
      </p:sp>
      <p:sp>
        <p:nvSpPr>
          <p:cNvPr id="3" name="Content Placeholder 2">
            <a:extLst>
              <a:ext uri="{FF2B5EF4-FFF2-40B4-BE49-F238E27FC236}">
                <a16:creationId xmlns:a16="http://schemas.microsoft.com/office/drawing/2014/main" id="{2258824F-547D-66AE-1D93-706DAC387303}"/>
              </a:ext>
            </a:extLst>
          </p:cNvPr>
          <p:cNvSpPr>
            <a:spLocks noGrp="1"/>
          </p:cNvSpPr>
          <p:nvPr>
            <p:ph idx="1"/>
          </p:nvPr>
        </p:nvSpPr>
        <p:spPr/>
        <p:txBody>
          <a:bodyPr/>
          <a:lstStyle/>
          <a:p>
            <a:r>
              <a:rPr lang="en-US" dirty="0">
                <a:solidFill>
                  <a:prstClr val="black"/>
                </a:solidFill>
              </a:rPr>
              <a:t>Look in </a:t>
            </a:r>
            <a:r>
              <a:rPr lang="en-US" sz="2400" dirty="0">
                <a:solidFill>
                  <a:prstClr val="black"/>
                </a:solidFill>
                <a:latin typeface="Menlo" panose="020B0609030804020204" pitchFamily="49" charset="0"/>
                <a:ea typeface="Menlo" panose="020B0609030804020204" pitchFamily="49" charset="0"/>
                <a:cs typeface="Menlo" panose="020B0609030804020204" pitchFamily="49" charset="0"/>
              </a:rPr>
              <a:t>raw </a:t>
            </a:r>
            <a:r>
              <a:rPr lang="en-US" dirty="0">
                <a:solidFill>
                  <a:prstClr val="black"/>
                </a:solidFill>
              </a:rPr>
              <a:t>for two words both beginning with a capital letter but separated by a hyphen.</a:t>
            </a:r>
          </a:p>
          <a:p>
            <a:pPr lvl="1"/>
            <a:r>
              <a:rPr lang="en-US" dirty="0">
                <a:solidFill>
                  <a:prstClr val="black"/>
                </a:solidFill>
              </a:rPr>
              <a:t>How many of them are there?</a:t>
            </a:r>
            <a:endParaRPr lang="en-US" dirty="0"/>
          </a:p>
          <a:p>
            <a:endParaRPr lang="en-US" dirty="0"/>
          </a:p>
        </p:txBody>
      </p:sp>
    </p:spTree>
    <p:extLst>
      <p:ext uri="{BB962C8B-B14F-4D97-AF65-F5344CB8AC3E}">
        <p14:creationId xmlns:p14="http://schemas.microsoft.com/office/powerpoint/2010/main" val="304144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D7FFF-105A-CF44-FDE2-846800A1F7E4}"/>
              </a:ext>
            </a:extLst>
          </p:cNvPr>
          <p:cNvSpPr>
            <a:spLocks noGrp="1"/>
          </p:cNvSpPr>
          <p:nvPr>
            <p:ph type="title"/>
          </p:nvPr>
        </p:nvSpPr>
        <p:spPr/>
        <p:txBody>
          <a:bodyPr/>
          <a:lstStyle/>
          <a:p>
            <a:r>
              <a:rPr lang="en-US" dirty="0"/>
              <a:t>Stylometry</a:t>
            </a:r>
          </a:p>
        </p:txBody>
      </p:sp>
      <p:sp>
        <p:nvSpPr>
          <p:cNvPr id="3" name="Content Placeholder 2">
            <a:extLst>
              <a:ext uri="{FF2B5EF4-FFF2-40B4-BE49-F238E27FC236}">
                <a16:creationId xmlns:a16="http://schemas.microsoft.com/office/drawing/2014/main" id="{72F9BD70-0ED6-0053-422E-8AB167C4F152}"/>
              </a:ext>
            </a:extLst>
          </p:cNvPr>
          <p:cNvSpPr>
            <a:spLocks noGrp="1"/>
          </p:cNvSpPr>
          <p:nvPr>
            <p:ph idx="1"/>
          </p:nvPr>
        </p:nvSpPr>
        <p:spPr/>
        <p:txBody>
          <a:bodyPr/>
          <a:lstStyle/>
          <a:p>
            <a:r>
              <a:rPr lang="en-US" dirty="0"/>
              <a:t>What is Stylometry?</a:t>
            </a:r>
          </a:p>
          <a:p>
            <a:pPr lvl="1"/>
            <a:r>
              <a:rPr lang="en-US" dirty="0"/>
              <a:t>Looking at commonalities between works using statistics on </a:t>
            </a:r>
            <a:r>
              <a:rPr lang="en-US" b="1" dirty="0"/>
              <a:t>stylistic features</a:t>
            </a:r>
            <a:r>
              <a:rPr lang="en-US" dirty="0"/>
              <a:t>.</a:t>
            </a:r>
          </a:p>
          <a:p>
            <a:pPr lvl="1"/>
            <a:r>
              <a:rPr lang="en-US" dirty="0">
                <a:solidFill>
                  <a:schemeClr val="accent1"/>
                </a:solidFill>
              </a:rPr>
              <a:t>Figure out the author</a:t>
            </a:r>
            <a:r>
              <a:rPr lang="en-US" dirty="0"/>
              <a:t>: assuming we have access to  other written work.</a:t>
            </a:r>
          </a:p>
          <a:p>
            <a:pPr lvl="1"/>
            <a:r>
              <a:rPr lang="en-US" b="1" dirty="0"/>
              <a:t>Adversarial stylometry</a:t>
            </a:r>
            <a:r>
              <a:rPr lang="en-US" dirty="0"/>
              <a:t>: hiding authorship by alterations, or perhaps by using </a:t>
            </a:r>
            <a:r>
              <a:rPr lang="en-US" dirty="0" err="1"/>
              <a:t>ChatGPT</a:t>
            </a:r>
            <a:r>
              <a:rPr lang="en-US" dirty="0"/>
              <a:t>?</a:t>
            </a:r>
          </a:p>
          <a:p>
            <a:r>
              <a:rPr lang="en-US" i="1" dirty="0">
                <a:solidFill>
                  <a:schemeClr val="accent1"/>
                </a:solidFill>
              </a:rPr>
              <a:t>Good topic for a term project btw</a:t>
            </a:r>
            <a:r>
              <a:rPr lang="en-US" dirty="0">
                <a:solidFill>
                  <a:schemeClr val="accent1"/>
                </a:solidFill>
              </a:rPr>
              <a:t> …</a:t>
            </a:r>
          </a:p>
        </p:txBody>
      </p:sp>
    </p:spTree>
    <p:extLst>
      <p:ext uri="{BB962C8B-B14F-4D97-AF65-F5344CB8AC3E}">
        <p14:creationId xmlns:p14="http://schemas.microsoft.com/office/powerpoint/2010/main" val="4154547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4191F-356A-EC37-6474-C58D4960C44A}"/>
              </a:ext>
            </a:extLst>
          </p:cNvPr>
          <p:cNvSpPr>
            <a:spLocks noGrp="1"/>
          </p:cNvSpPr>
          <p:nvPr>
            <p:ph type="title"/>
          </p:nvPr>
        </p:nvSpPr>
        <p:spPr/>
        <p:txBody>
          <a:bodyPr/>
          <a:lstStyle/>
          <a:p>
            <a:r>
              <a:rPr lang="en-US" dirty="0"/>
              <a:t>Stylometry: a modern example</a:t>
            </a:r>
          </a:p>
        </p:txBody>
      </p:sp>
      <p:pic>
        <p:nvPicPr>
          <p:cNvPr id="5" name="Content Placeholder 4" descr="Text&#10;&#10;Description automatically generated">
            <a:extLst>
              <a:ext uri="{FF2B5EF4-FFF2-40B4-BE49-F238E27FC236}">
                <a16:creationId xmlns:a16="http://schemas.microsoft.com/office/drawing/2014/main" id="{B035CA54-3F18-4DA2-F48C-F234066CCBB5}"/>
              </a:ext>
            </a:extLst>
          </p:cNvPr>
          <p:cNvPicPr>
            <a:picLocks noGrp="1" noChangeAspect="1"/>
          </p:cNvPicPr>
          <p:nvPr>
            <p:ph idx="1"/>
          </p:nvPr>
        </p:nvPicPr>
        <p:blipFill>
          <a:blip r:embed="rId2"/>
          <a:stretch>
            <a:fillRect/>
          </a:stretch>
        </p:blipFill>
        <p:spPr>
          <a:xfrm>
            <a:off x="1831160" y="1566133"/>
            <a:ext cx="8702676" cy="4351338"/>
          </a:xfrm>
        </p:spPr>
      </p:pic>
      <p:sp>
        <p:nvSpPr>
          <p:cNvPr id="7" name="TextBox 6">
            <a:extLst>
              <a:ext uri="{FF2B5EF4-FFF2-40B4-BE49-F238E27FC236}">
                <a16:creationId xmlns:a16="http://schemas.microsoft.com/office/drawing/2014/main" id="{AE165A3E-1010-0E7D-53AE-CFA21CF17CCD}"/>
              </a:ext>
            </a:extLst>
          </p:cNvPr>
          <p:cNvSpPr txBox="1"/>
          <p:nvPr/>
        </p:nvSpPr>
        <p:spPr>
          <a:xfrm>
            <a:off x="2369409" y="6026280"/>
            <a:ext cx="8984391" cy="369332"/>
          </a:xfrm>
          <a:prstGeom prst="rect">
            <a:avLst/>
          </a:prstGeom>
          <a:noFill/>
        </p:spPr>
        <p:txBody>
          <a:bodyPr wrap="square">
            <a:spAutoFit/>
          </a:bodyPr>
          <a:lstStyle/>
          <a:p>
            <a:r>
              <a:rPr lang="en-US" b="0" i="1" u="none" strike="noStrike" dirty="0">
                <a:solidFill>
                  <a:srgbClr val="2A2A2A"/>
                </a:solidFill>
                <a:effectLst/>
                <a:latin typeface="Source Sans Pro" panose="020B0503030403020204" pitchFamily="34" charset="77"/>
              </a:rPr>
              <a:t>Digital Scholarship in the Humanities</a:t>
            </a:r>
            <a:r>
              <a:rPr lang="en-US" b="0" i="0" u="none" strike="noStrike" dirty="0">
                <a:solidFill>
                  <a:srgbClr val="2A2A2A"/>
                </a:solidFill>
                <a:effectLst/>
                <a:latin typeface="Source Sans Pro" panose="020B0503030403020204" pitchFamily="34" charset="77"/>
              </a:rPr>
              <a:t>, Volume 36, Issue 2, June 2021, Pages 383–391</a:t>
            </a:r>
            <a:endParaRPr lang="en-US" dirty="0"/>
          </a:p>
        </p:txBody>
      </p:sp>
    </p:spTree>
    <p:extLst>
      <p:ext uri="{BB962C8B-B14F-4D97-AF65-F5344CB8AC3E}">
        <p14:creationId xmlns:p14="http://schemas.microsoft.com/office/powerpoint/2010/main" val="40824574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7C30E-8605-1333-7CE2-34F1C3DE608B}"/>
              </a:ext>
            </a:extLst>
          </p:cNvPr>
          <p:cNvSpPr>
            <a:spLocks noGrp="1"/>
          </p:cNvSpPr>
          <p:nvPr>
            <p:ph type="title"/>
          </p:nvPr>
        </p:nvSpPr>
        <p:spPr/>
        <p:txBody>
          <a:bodyPr/>
          <a:lstStyle/>
          <a:p>
            <a:r>
              <a:rPr lang="en-US" dirty="0"/>
              <a:t>Stylometry: a modern example</a:t>
            </a:r>
          </a:p>
        </p:txBody>
      </p:sp>
      <p:sp>
        <p:nvSpPr>
          <p:cNvPr id="3" name="Content Placeholder 2">
            <a:extLst>
              <a:ext uri="{FF2B5EF4-FFF2-40B4-BE49-F238E27FC236}">
                <a16:creationId xmlns:a16="http://schemas.microsoft.com/office/drawing/2014/main" id="{604E399C-B9C1-E79D-2965-F76A0BA580F3}"/>
              </a:ext>
            </a:extLst>
          </p:cNvPr>
          <p:cNvSpPr>
            <a:spLocks noGrp="1"/>
          </p:cNvSpPr>
          <p:nvPr>
            <p:ph idx="1"/>
          </p:nvPr>
        </p:nvSpPr>
        <p:spPr/>
        <p:txBody>
          <a:bodyPr/>
          <a:lstStyle/>
          <a:p>
            <a:r>
              <a:rPr lang="en-US" dirty="0"/>
              <a:t>p384:</a:t>
            </a:r>
          </a:p>
          <a:p>
            <a:pPr lvl="1"/>
            <a:r>
              <a:rPr lang="en-US" sz="2000" dirty="0">
                <a:effectLst/>
              </a:rPr>
              <a:t>Stylometry is a statistical technique which indicates likely authorship, forming an ‘impression’ of how a particular author writes by counting the frequency of words across sample texts. While the specific techniques differ across the iterative stages of this study, the analysis is always conducted using the 100 most frequent words</a:t>
            </a:r>
            <a:r>
              <a:rPr lang="en-US" sz="2000" baseline="30000" dirty="0">
                <a:effectLst/>
              </a:rPr>
              <a:t>2</a:t>
            </a:r>
            <a:r>
              <a:rPr lang="en-US" sz="2000" dirty="0">
                <a:effectLst/>
              </a:rPr>
              <a:t> from the chosen samples, with the similarity between styles measured using Support Vector Machine (SVM) classification, </a:t>
            </a:r>
            <a:r>
              <a:rPr lang="en-US" sz="2000" b="1" dirty="0">
                <a:effectLst/>
              </a:rPr>
              <a:t>Burrows’ Delta</a:t>
            </a:r>
            <a:r>
              <a:rPr lang="en-US" sz="2000" dirty="0">
                <a:effectLst/>
              </a:rPr>
              <a:t> and Cosine Delta.</a:t>
            </a:r>
          </a:p>
          <a:p>
            <a:pPr marL="800100" lvl="1" indent="-342900">
              <a:buFont typeface="+mj-lt"/>
              <a:buAutoNum type="arabicPeriod" startAt="2"/>
            </a:pPr>
            <a:r>
              <a:rPr lang="en-US" sz="1800" dirty="0">
                <a:effectLst/>
              </a:rPr>
              <a:t>The authors of this article have consistently used no more than 100 most frequent words because they subscribe to the theoretical view that results become less indicative of authorial fingerprint as the number of features is increased. When stylometry is conducted using a small sample of high-frequency words, typically function words, the analysis is conducted using words, which are ‘especially resistant to intentional authorial manipulation’ (</a:t>
            </a:r>
            <a:r>
              <a:rPr lang="en-US" sz="1800" dirty="0">
                <a:solidFill>
                  <a:srgbClr val="0000FF"/>
                </a:solidFill>
                <a:effectLst/>
              </a:rPr>
              <a:t>Hoover, 2009</a:t>
            </a:r>
            <a:r>
              <a:rPr lang="en-US" sz="1800" dirty="0">
                <a:effectLst/>
              </a:rPr>
              <a:t>, p. 35), and thus suited to determining subconscious authorial fingerprints rather than content distinct to the particular narrative. </a:t>
            </a:r>
            <a:endParaRPr lang="en-US" sz="1800" dirty="0"/>
          </a:p>
          <a:p>
            <a:pPr lvl="1"/>
            <a:endParaRPr lang="en-US" dirty="0"/>
          </a:p>
          <a:p>
            <a:pPr lvl="1"/>
            <a:endParaRPr lang="en-US" dirty="0"/>
          </a:p>
        </p:txBody>
      </p:sp>
    </p:spTree>
    <p:extLst>
      <p:ext uri="{BB962C8B-B14F-4D97-AF65-F5344CB8AC3E}">
        <p14:creationId xmlns:p14="http://schemas.microsoft.com/office/powerpoint/2010/main" val="39036744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able&#10;&#10;Description automatically generated">
            <a:extLst>
              <a:ext uri="{FF2B5EF4-FFF2-40B4-BE49-F238E27FC236}">
                <a16:creationId xmlns:a16="http://schemas.microsoft.com/office/drawing/2014/main" id="{E8348CC8-DD5F-E354-D4E7-45A749CBE392}"/>
              </a:ext>
            </a:extLst>
          </p:cNvPr>
          <p:cNvPicPr>
            <a:picLocks noGrp="1" noChangeAspect="1"/>
          </p:cNvPicPr>
          <p:nvPr>
            <p:ph idx="1"/>
          </p:nvPr>
        </p:nvPicPr>
        <p:blipFill>
          <a:blip r:embed="rId2"/>
          <a:stretch>
            <a:fillRect/>
          </a:stretch>
        </p:blipFill>
        <p:spPr>
          <a:xfrm rot="5400000">
            <a:off x="4081960" y="-495140"/>
            <a:ext cx="5900107" cy="8353167"/>
          </a:xfrm>
        </p:spPr>
      </p:pic>
      <p:sp>
        <p:nvSpPr>
          <p:cNvPr id="2" name="Title 1">
            <a:extLst>
              <a:ext uri="{FF2B5EF4-FFF2-40B4-BE49-F238E27FC236}">
                <a16:creationId xmlns:a16="http://schemas.microsoft.com/office/drawing/2014/main" id="{5CCE70BB-BA99-1535-C101-1CBD76C36369}"/>
              </a:ext>
            </a:extLst>
          </p:cNvPr>
          <p:cNvSpPr>
            <a:spLocks noGrp="1"/>
          </p:cNvSpPr>
          <p:nvPr>
            <p:ph type="title"/>
          </p:nvPr>
        </p:nvSpPr>
        <p:spPr/>
        <p:txBody>
          <a:bodyPr/>
          <a:lstStyle/>
          <a:p>
            <a:r>
              <a:rPr lang="en-US" dirty="0"/>
              <a:t>Stylometry</a:t>
            </a:r>
          </a:p>
        </p:txBody>
      </p:sp>
      <p:sp>
        <p:nvSpPr>
          <p:cNvPr id="6" name="TextBox 5">
            <a:extLst>
              <a:ext uri="{FF2B5EF4-FFF2-40B4-BE49-F238E27FC236}">
                <a16:creationId xmlns:a16="http://schemas.microsoft.com/office/drawing/2014/main" id="{CC095896-0DB0-EB6B-C61C-ADFBE42E18FD}"/>
              </a:ext>
            </a:extLst>
          </p:cNvPr>
          <p:cNvSpPr txBox="1"/>
          <p:nvPr/>
        </p:nvSpPr>
        <p:spPr>
          <a:xfrm>
            <a:off x="5656476" y="1027906"/>
            <a:ext cx="2751074" cy="369332"/>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dirty="0">
                <a:latin typeface="Times New Roman" panose="02020603050405020304" pitchFamily="18" charset="0"/>
                <a:cs typeface="Times New Roman" panose="02020603050405020304" pitchFamily="18" charset="0"/>
              </a:rPr>
              <a:t>z-score = (</a:t>
            </a:r>
            <a:r>
              <a:rPr lang="en-US" i="1" dirty="0">
                <a:latin typeface="Times New Roman" panose="02020603050405020304" pitchFamily="18" charset="0"/>
                <a:cs typeface="Times New Roman" panose="02020603050405020304" pitchFamily="18" charset="0"/>
              </a:rPr>
              <a:t>x</a:t>
            </a:r>
            <a:r>
              <a:rPr lang="en-US" dirty="0">
                <a:latin typeface="Times New Roman" panose="02020603050405020304" pitchFamily="18" charset="0"/>
                <a:cs typeface="Times New Roman" panose="02020603050405020304" pitchFamily="18" charset="0"/>
              </a:rPr>
              <a:t> – mean) / </a:t>
            </a:r>
            <a:r>
              <a:rPr lang="en-US" dirty="0" err="1">
                <a:latin typeface="Times New Roman" panose="02020603050405020304" pitchFamily="18" charset="0"/>
                <a:cs typeface="Times New Roman" panose="02020603050405020304" pitchFamily="18" charset="0"/>
              </a:rPr>
              <a:t>stdev</a:t>
            </a:r>
            <a:endParaRPr lang="en-US"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0E0272B-EB6B-A396-6D27-0A4417BA9DF5}"/>
              </a:ext>
            </a:extLst>
          </p:cNvPr>
          <p:cNvSpPr txBox="1"/>
          <p:nvPr/>
        </p:nvSpPr>
        <p:spPr>
          <a:xfrm>
            <a:off x="1268628" y="2894202"/>
            <a:ext cx="1458377" cy="2585323"/>
          </a:xfrm>
          <a:prstGeom prst="rect">
            <a:avLst/>
          </a:prstGeom>
          <a:noFill/>
        </p:spPr>
        <p:txBody>
          <a:bodyPr wrap="square" rtlCol="0">
            <a:spAutoFit/>
          </a:bodyPr>
          <a:lstStyle/>
          <a:p>
            <a:r>
              <a:rPr lang="en-US" i="1" dirty="0"/>
              <a:t>Delta</a:t>
            </a:r>
            <a:r>
              <a:rPr lang="en-US" dirty="0"/>
              <a:t>: </a:t>
            </a:r>
            <a:r>
              <a:rPr lang="en-US" i="1" dirty="0"/>
              <a:t>a Measure of Stylistic Difference and a Guide to Likely Authorship</a:t>
            </a:r>
            <a:r>
              <a:rPr lang="en-US" dirty="0"/>
              <a:t>.</a:t>
            </a:r>
          </a:p>
          <a:p>
            <a:r>
              <a:rPr lang="en-US" dirty="0"/>
              <a:t>(Burrows 2002)</a:t>
            </a:r>
          </a:p>
        </p:txBody>
      </p:sp>
    </p:spTree>
    <p:extLst>
      <p:ext uri="{BB962C8B-B14F-4D97-AF65-F5344CB8AC3E}">
        <p14:creationId xmlns:p14="http://schemas.microsoft.com/office/powerpoint/2010/main" val="14183526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361994-8348-DED2-2813-E3D52B2CC825}"/>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5600" kern="1200">
                <a:solidFill>
                  <a:schemeClr val="tx1"/>
                </a:solidFill>
                <a:latin typeface="+mj-lt"/>
                <a:ea typeface="+mj-ea"/>
                <a:cs typeface="+mj-cs"/>
              </a:rPr>
              <a:t>Stylometry: a modern example</a:t>
            </a: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text on a page&#10;&#10;Description automatically generated">
            <a:extLst>
              <a:ext uri="{FF2B5EF4-FFF2-40B4-BE49-F238E27FC236}">
                <a16:creationId xmlns:a16="http://schemas.microsoft.com/office/drawing/2014/main" id="{AA25EEEB-5E4F-7A5A-9934-CF5562048BE4}"/>
              </a:ext>
            </a:extLst>
          </p:cNvPr>
          <p:cNvPicPr>
            <a:picLocks noGrp="1" noChangeAspect="1"/>
          </p:cNvPicPr>
          <p:nvPr>
            <p:ph idx="1"/>
          </p:nvPr>
        </p:nvPicPr>
        <p:blipFill>
          <a:blip r:embed="rId2"/>
          <a:stretch>
            <a:fillRect/>
          </a:stretch>
        </p:blipFill>
        <p:spPr>
          <a:xfrm>
            <a:off x="5760012" y="640080"/>
            <a:ext cx="5003184" cy="5550408"/>
          </a:xfrm>
          <a:prstGeom prst="rect">
            <a:avLst/>
          </a:prstGeom>
        </p:spPr>
      </p:pic>
    </p:spTree>
    <p:extLst>
      <p:ext uri="{BB962C8B-B14F-4D97-AF65-F5344CB8AC3E}">
        <p14:creationId xmlns:p14="http://schemas.microsoft.com/office/powerpoint/2010/main" val="42617413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E70BB-BA99-1535-C101-1CBD76C36369}"/>
              </a:ext>
            </a:extLst>
          </p:cNvPr>
          <p:cNvSpPr>
            <a:spLocks noGrp="1"/>
          </p:cNvSpPr>
          <p:nvPr>
            <p:ph type="title"/>
          </p:nvPr>
        </p:nvSpPr>
        <p:spPr>
          <a:xfrm>
            <a:off x="648929" y="629266"/>
            <a:ext cx="4944152" cy="1622321"/>
          </a:xfrm>
        </p:spPr>
        <p:txBody>
          <a:bodyPr vert="horz" lIns="91440" tIns="45720" rIns="91440" bIns="45720" rtlCol="0" anchor="ctr">
            <a:normAutofit/>
          </a:bodyPr>
          <a:lstStyle/>
          <a:p>
            <a:r>
              <a:rPr lang="en-US" kern="1200">
                <a:solidFill>
                  <a:schemeClr val="tx1"/>
                </a:solidFill>
                <a:latin typeface="+mj-lt"/>
                <a:ea typeface="+mj-ea"/>
                <a:cs typeface="+mj-cs"/>
              </a:rPr>
              <a:t>Stylometry</a:t>
            </a:r>
          </a:p>
        </p:txBody>
      </p:sp>
      <p:sp>
        <p:nvSpPr>
          <p:cNvPr id="5" name="Content Placeholder 4">
            <a:extLst>
              <a:ext uri="{FF2B5EF4-FFF2-40B4-BE49-F238E27FC236}">
                <a16:creationId xmlns:a16="http://schemas.microsoft.com/office/drawing/2014/main" id="{99716BBF-315F-361F-AE67-9A19A73E85CF}"/>
              </a:ext>
            </a:extLst>
          </p:cNvPr>
          <p:cNvSpPr>
            <a:spLocks noGrp="1"/>
          </p:cNvSpPr>
          <p:nvPr>
            <p:ph sz="half" idx="2"/>
          </p:nvPr>
        </p:nvSpPr>
        <p:spPr>
          <a:xfrm>
            <a:off x="648930" y="2438400"/>
            <a:ext cx="6085502" cy="3785419"/>
          </a:xfrm>
        </p:spPr>
        <p:txBody>
          <a:bodyPr vert="horz" lIns="91440" tIns="45720" rIns="91440" bIns="45720" rtlCol="0">
            <a:normAutofit/>
          </a:bodyPr>
          <a:lstStyle/>
          <a:p>
            <a:r>
              <a:rPr lang="en-US" sz="2400" dirty="0"/>
              <a:t>Course website:</a:t>
            </a:r>
          </a:p>
          <a:p>
            <a:pPr lvl="1"/>
            <a:r>
              <a:rPr lang="en-US" dirty="0"/>
              <a:t>Mendenhall1887.pdf</a:t>
            </a:r>
          </a:p>
          <a:p>
            <a:pPr lvl="1"/>
            <a:r>
              <a:rPr lang="en-US" dirty="0">
                <a:solidFill>
                  <a:schemeClr val="accent1"/>
                </a:solidFill>
              </a:rPr>
              <a:t>please read</a:t>
            </a:r>
          </a:p>
          <a:p>
            <a:r>
              <a:rPr lang="en-US" sz="2400" dirty="0"/>
              <a:t>Idea:</a:t>
            </a:r>
          </a:p>
          <a:p>
            <a:pPr lvl="1"/>
            <a:r>
              <a:rPr lang="en-US" dirty="0"/>
              <a:t>average length of words a guide to authorship</a:t>
            </a:r>
          </a:p>
          <a:p>
            <a:pPr lvl="1"/>
            <a:r>
              <a:rPr lang="en-US" dirty="0"/>
              <a:t>easy to compute today with </a:t>
            </a:r>
            <a:r>
              <a:rPr lang="en-US" dirty="0" err="1"/>
              <a:t>nltk</a:t>
            </a:r>
            <a:endParaRPr lang="en-US" dirty="0"/>
          </a:p>
          <a:p>
            <a:pPr lvl="1"/>
            <a:r>
              <a:rPr lang="en-US" dirty="0"/>
              <a:t>laborious back in 1887</a:t>
            </a:r>
          </a:p>
          <a:p>
            <a:pPr lvl="1"/>
            <a:endParaRPr lang="en-US" dirty="0"/>
          </a:p>
        </p:txBody>
      </p:sp>
      <p:pic>
        <p:nvPicPr>
          <p:cNvPr id="7" name="Content Placeholder 6" descr="Chart, line chart&#10;&#10;Description automatically generated">
            <a:extLst>
              <a:ext uri="{FF2B5EF4-FFF2-40B4-BE49-F238E27FC236}">
                <a16:creationId xmlns:a16="http://schemas.microsoft.com/office/drawing/2014/main" id="{9FD98F25-3837-31EC-C5E8-7D8271126A21}"/>
              </a:ext>
            </a:extLst>
          </p:cNvPr>
          <p:cNvPicPr>
            <a:picLocks noGrp="1" noChangeAspect="1"/>
          </p:cNvPicPr>
          <p:nvPr>
            <p:ph sz="half" idx="1"/>
          </p:nvPr>
        </p:nvPicPr>
        <p:blipFill>
          <a:blip r:embed="rId2"/>
          <a:stretch>
            <a:fillRect/>
          </a:stretch>
        </p:blipFill>
        <p:spPr>
          <a:xfrm>
            <a:off x="6911670" y="833418"/>
            <a:ext cx="4461608" cy="5187917"/>
          </a:xfrm>
          <a:prstGeom prst="rect">
            <a:avLst/>
          </a:prstGeom>
          <a:ln>
            <a:solidFill>
              <a:schemeClr val="accent1"/>
            </a:solidFill>
          </a:ln>
          <a:effectLst/>
        </p:spPr>
      </p:pic>
    </p:spTree>
    <p:extLst>
      <p:ext uri="{BB962C8B-B14F-4D97-AF65-F5344CB8AC3E}">
        <p14:creationId xmlns:p14="http://schemas.microsoft.com/office/powerpoint/2010/main" val="420007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E70BB-BA99-1535-C101-1CBD76C36369}"/>
              </a:ext>
            </a:extLst>
          </p:cNvPr>
          <p:cNvSpPr>
            <a:spLocks noGrp="1"/>
          </p:cNvSpPr>
          <p:nvPr>
            <p:ph type="title"/>
          </p:nvPr>
        </p:nvSpPr>
        <p:spPr>
          <a:xfrm>
            <a:off x="643467" y="321734"/>
            <a:ext cx="10905066" cy="1135737"/>
          </a:xfrm>
        </p:spPr>
        <p:txBody>
          <a:bodyPr vert="horz" lIns="91440" tIns="45720" rIns="91440" bIns="45720" rtlCol="0" anchor="ctr">
            <a:normAutofit/>
          </a:bodyPr>
          <a:lstStyle/>
          <a:p>
            <a:r>
              <a:rPr lang="en-US" sz="3600"/>
              <a:t>Stylometry</a:t>
            </a:r>
          </a:p>
        </p:txBody>
      </p:sp>
      <p:pic>
        <p:nvPicPr>
          <p:cNvPr id="7" name="Content Placeholder 6" descr="Text&#10;&#10;Description automatically generated">
            <a:extLst>
              <a:ext uri="{FF2B5EF4-FFF2-40B4-BE49-F238E27FC236}">
                <a16:creationId xmlns:a16="http://schemas.microsoft.com/office/drawing/2014/main" id="{64D378A1-0615-13A6-83A5-385890AE2BAF}"/>
              </a:ext>
            </a:extLst>
          </p:cNvPr>
          <p:cNvPicPr>
            <a:picLocks noChangeAspect="1"/>
          </p:cNvPicPr>
          <p:nvPr/>
        </p:nvPicPr>
        <p:blipFill>
          <a:blip r:embed="rId2"/>
          <a:stretch>
            <a:fillRect/>
          </a:stretch>
        </p:blipFill>
        <p:spPr>
          <a:xfrm>
            <a:off x="624022" y="1859306"/>
            <a:ext cx="5525578" cy="2057802"/>
          </a:xfrm>
          <a:prstGeom prst="rect">
            <a:avLst/>
          </a:prstGeom>
        </p:spPr>
      </p:pic>
      <p:sp>
        <p:nvSpPr>
          <p:cNvPr id="13" name="Content Placeholder 12">
            <a:extLst>
              <a:ext uri="{FF2B5EF4-FFF2-40B4-BE49-F238E27FC236}">
                <a16:creationId xmlns:a16="http://schemas.microsoft.com/office/drawing/2014/main" id="{900C027E-AF82-6560-FF9F-ADB35DE8502F}"/>
              </a:ext>
            </a:extLst>
          </p:cNvPr>
          <p:cNvSpPr>
            <a:spLocks noGrp="1"/>
          </p:cNvSpPr>
          <p:nvPr>
            <p:ph sz="half" idx="1"/>
          </p:nvPr>
        </p:nvSpPr>
        <p:spPr>
          <a:xfrm>
            <a:off x="6132171" y="1779204"/>
            <a:ext cx="5045767" cy="499490"/>
          </a:xfrm>
        </p:spPr>
        <p:txBody>
          <a:bodyPr vert="horz" lIns="91440" tIns="45720" rIns="91440" bIns="45720" rtlCol="0">
            <a:normAutofit/>
          </a:bodyPr>
          <a:lstStyle/>
          <a:p>
            <a:r>
              <a:rPr lang="en-US" dirty="0"/>
              <a:t>An appeal to physics/science:</a:t>
            </a:r>
          </a:p>
        </p:txBody>
      </p:sp>
      <p:pic>
        <p:nvPicPr>
          <p:cNvPr id="10" name="Picture 9">
            <a:extLst>
              <a:ext uri="{FF2B5EF4-FFF2-40B4-BE49-F238E27FC236}">
                <a16:creationId xmlns:a16="http://schemas.microsoft.com/office/drawing/2014/main" id="{0B4A2E53-CBDC-3630-D0E9-936A50FB3E34}"/>
              </a:ext>
            </a:extLst>
          </p:cNvPr>
          <p:cNvPicPr>
            <a:picLocks noChangeAspect="1"/>
          </p:cNvPicPr>
          <p:nvPr/>
        </p:nvPicPr>
        <p:blipFill>
          <a:blip r:embed="rId3"/>
          <a:stretch>
            <a:fillRect/>
          </a:stretch>
        </p:blipFill>
        <p:spPr>
          <a:xfrm>
            <a:off x="6495883" y="2484116"/>
            <a:ext cx="4915524" cy="2457762"/>
          </a:xfrm>
          <a:prstGeom prst="rect">
            <a:avLst/>
          </a:prstGeom>
          <a:ln>
            <a:solidFill>
              <a:schemeClr val="tx1"/>
            </a:solidFill>
          </a:ln>
        </p:spPr>
      </p:pic>
      <p:pic>
        <p:nvPicPr>
          <p:cNvPr id="9" name="Content Placeholder 8" descr="Text&#10;&#10;Description automatically generated">
            <a:extLst>
              <a:ext uri="{FF2B5EF4-FFF2-40B4-BE49-F238E27FC236}">
                <a16:creationId xmlns:a16="http://schemas.microsoft.com/office/drawing/2014/main" id="{5E7B8EDD-D76B-5AF6-8087-EB4DAB4D97FE}"/>
              </a:ext>
            </a:extLst>
          </p:cNvPr>
          <p:cNvPicPr>
            <a:picLocks noGrp="1" noChangeAspect="1"/>
          </p:cNvPicPr>
          <p:nvPr>
            <p:ph sz="half" idx="2"/>
          </p:nvPr>
        </p:nvPicPr>
        <p:blipFill>
          <a:blip r:embed="rId4"/>
          <a:stretch>
            <a:fillRect/>
          </a:stretch>
        </p:blipFill>
        <p:spPr>
          <a:xfrm>
            <a:off x="579484" y="3846931"/>
            <a:ext cx="5408029" cy="1480092"/>
          </a:xfrm>
          <a:prstGeom prst="rect">
            <a:avLst/>
          </a:prstGeom>
        </p:spPr>
      </p:pic>
    </p:spTree>
    <p:extLst>
      <p:ext uri="{BB962C8B-B14F-4D97-AF65-F5344CB8AC3E}">
        <p14:creationId xmlns:p14="http://schemas.microsoft.com/office/powerpoint/2010/main" val="6283188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E70BB-BA99-1535-C101-1CBD76C36369}"/>
              </a:ext>
            </a:extLst>
          </p:cNvPr>
          <p:cNvSpPr>
            <a:spLocks noGrp="1"/>
          </p:cNvSpPr>
          <p:nvPr>
            <p:ph type="title"/>
          </p:nvPr>
        </p:nvSpPr>
        <p:spPr/>
        <p:txBody>
          <a:bodyPr/>
          <a:lstStyle/>
          <a:p>
            <a:r>
              <a:rPr lang="en-US"/>
              <a:t>Stylometry</a:t>
            </a:r>
          </a:p>
        </p:txBody>
      </p:sp>
      <p:pic>
        <p:nvPicPr>
          <p:cNvPr id="7" name="Content Placeholder 6" descr="Text, letter&#10;&#10;Description automatically generated">
            <a:extLst>
              <a:ext uri="{FF2B5EF4-FFF2-40B4-BE49-F238E27FC236}">
                <a16:creationId xmlns:a16="http://schemas.microsoft.com/office/drawing/2014/main" id="{FF51C291-B680-57B2-9D50-F711FD200670}"/>
              </a:ext>
            </a:extLst>
          </p:cNvPr>
          <p:cNvPicPr>
            <a:picLocks noGrp="1" noChangeAspect="1"/>
          </p:cNvPicPr>
          <p:nvPr>
            <p:ph sz="half" idx="1"/>
          </p:nvPr>
        </p:nvPicPr>
        <p:blipFill>
          <a:blip r:embed="rId2"/>
          <a:stretch>
            <a:fillRect/>
          </a:stretch>
        </p:blipFill>
        <p:spPr>
          <a:xfrm>
            <a:off x="950349" y="2057222"/>
            <a:ext cx="4510267" cy="1572241"/>
          </a:xfrm>
        </p:spPr>
      </p:pic>
      <p:pic>
        <p:nvPicPr>
          <p:cNvPr id="9" name="Content Placeholder 8">
            <a:extLst>
              <a:ext uri="{FF2B5EF4-FFF2-40B4-BE49-F238E27FC236}">
                <a16:creationId xmlns:a16="http://schemas.microsoft.com/office/drawing/2014/main" id="{619CD263-6A77-7778-98D7-F661FD705209}"/>
              </a:ext>
            </a:extLst>
          </p:cNvPr>
          <p:cNvPicPr>
            <a:picLocks noGrp="1" noChangeAspect="1"/>
          </p:cNvPicPr>
          <p:nvPr>
            <p:ph sz="half" idx="2"/>
          </p:nvPr>
        </p:nvPicPr>
        <p:blipFill>
          <a:blip r:embed="rId3"/>
          <a:stretch>
            <a:fillRect/>
          </a:stretch>
        </p:blipFill>
        <p:spPr>
          <a:xfrm>
            <a:off x="1087021" y="3629463"/>
            <a:ext cx="4357935" cy="703386"/>
          </a:xfrm>
        </p:spPr>
      </p:pic>
      <p:pic>
        <p:nvPicPr>
          <p:cNvPr id="11" name="Picture 10" descr="Chart, line chart&#10;&#10;Description automatically generated">
            <a:extLst>
              <a:ext uri="{FF2B5EF4-FFF2-40B4-BE49-F238E27FC236}">
                <a16:creationId xmlns:a16="http://schemas.microsoft.com/office/drawing/2014/main" id="{0D87308A-9067-114A-2B37-633029A7E3F7}"/>
              </a:ext>
            </a:extLst>
          </p:cNvPr>
          <p:cNvPicPr>
            <a:picLocks noChangeAspect="1"/>
          </p:cNvPicPr>
          <p:nvPr/>
        </p:nvPicPr>
        <p:blipFill>
          <a:blip r:embed="rId4"/>
          <a:stretch>
            <a:fillRect/>
          </a:stretch>
        </p:blipFill>
        <p:spPr>
          <a:xfrm>
            <a:off x="5725702" y="1690687"/>
            <a:ext cx="5913457" cy="4929625"/>
          </a:xfrm>
          <a:prstGeom prst="rect">
            <a:avLst/>
          </a:prstGeom>
        </p:spPr>
      </p:pic>
    </p:spTree>
    <p:extLst>
      <p:ext uri="{BB962C8B-B14F-4D97-AF65-F5344CB8AC3E}">
        <p14:creationId xmlns:p14="http://schemas.microsoft.com/office/powerpoint/2010/main" val="13201287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in a room&#10;&#10;Description automatically generated">
            <a:extLst>
              <a:ext uri="{FF2B5EF4-FFF2-40B4-BE49-F238E27FC236}">
                <a16:creationId xmlns:a16="http://schemas.microsoft.com/office/drawing/2014/main" id="{4E5493C4-27F9-E734-52C5-8139AA108D43}"/>
              </a:ext>
            </a:extLst>
          </p:cNvPr>
          <p:cNvPicPr>
            <a:picLocks noChangeAspect="1"/>
          </p:cNvPicPr>
          <p:nvPr/>
        </p:nvPicPr>
        <p:blipFill rotWithShape="1">
          <a:blip r:embed="rId2"/>
          <a:srcRect r="9089" b="13865"/>
          <a:stretch/>
        </p:blipFill>
        <p:spPr>
          <a:xfrm>
            <a:off x="3523488" y="10"/>
            <a:ext cx="8668512" cy="6857990"/>
          </a:xfrm>
          <a:prstGeom prst="rect">
            <a:avLst/>
          </a:prstGeom>
        </p:spPr>
      </p:pic>
      <p:sp>
        <p:nvSpPr>
          <p:cNvPr id="14" name="Rectangle 13">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8381029-473E-C1BF-FDDF-086D721D4C16}"/>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a:solidFill>
                  <a:schemeClr val="bg1"/>
                </a:solidFill>
              </a:rPr>
              <a:t>Announcements</a:t>
            </a:r>
          </a:p>
        </p:txBody>
      </p:sp>
      <p:sp>
        <p:nvSpPr>
          <p:cNvPr id="3" name="Content Placeholder 2">
            <a:extLst>
              <a:ext uri="{FF2B5EF4-FFF2-40B4-BE49-F238E27FC236}">
                <a16:creationId xmlns:a16="http://schemas.microsoft.com/office/drawing/2014/main" id="{41D5617B-4148-9C3E-5A35-FA3A8FDFEA86}"/>
              </a:ext>
            </a:extLst>
          </p:cNvPr>
          <p:cNvSpPr>
            <a:spLocks noGrp="1"/>
          </p:cNvSpPr>
          <p:nvPr>
            <p:ph idx="1"/>
          </p:nvPr>
        </p:nvSpPr>
        <p:spPr>
          <a:xfrm>
            <a:off x="477980" y="4872922"/>
            <a:ext cx="4872496" cy="1208141"/>
          </a:xfrm>
        </p:spPr>
        <p:txBody>
          <a:bodyPr vert="horz" lIns="91440" tIns="45720" rIns="91440" bIns="45720" rtlCol="0">
            <a:normAutofit/>
          </a:bodyPr>
          <a:lstStyle/>
          <a:p>
            <a:pPr marL="0" indent="0">
              <a:buNone/>
            </a:pPr>
            <a:r>
              <a:rPr lang="en-US" dirty="0">
                <a:solidFill>
                  <a:schemeClr val="bg1"/>
                </a:solidFill>
              </a:rPr>
              <a:t>There is no lecture 15</a:t>
            </a:r>
          </a:p>
          <a:p>
            <a:pPr marL="0" indent="0">
              <a:buNone/>
            </a:pPr>
            <a:r>
              <a:rPr lang="en-US" dirty="0">
                <a:solidFill>
                  <a:schemeClr val="bg1"/>
                </a:solidFill>
              </a:rPr>
              <a:t>Lecture 14 was pre-recorded</a:t>
            </a: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540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E70BB-BA99-1535-C101-1CBD76C36369}"/>
              </a:ext>
            </a:extLst>
          </p:cNvPr>
          <p:cNvSpPr>
            <a:spLocks noGrp="1"/>
          </p:cNvSpPr>
          <p:nvPr>
            <p:ph type="title"/>
          </p:nvPr>
        </p:nvSpPr>
        <p:spPr/>
        <p:txBody>
          <a:bodyPr/>
          <a:lstStyle/>
          <a:p>
            <a:r>
              <a:rPr lang="en-US"/>
              <a:t>Stylometry</a:t>
            </a:r>
          </a:p>
        </p:txBody>
      </p:sp>
      <p:pic>
        <p:nvPicPr>
          <p:cNvPr id="7" name="Content Placeholder 6" descr="Chart, line chart&#10;&#10;Description automatically generated">
            <a:extLst>
              <a:ext uri="{FF2B5EF4-FFF2-40B4-BE49-F238E27FC236}">
                <a16:creationId xmlns:a16="http://schemas.microsoft.com/office/drawing/2014/main" id="{92ECBFB9-C5ED-FB75-1318-676546EB4368}"/>
              </a:ext>
            </a:extLst>
          </p:cNvPr>
          <p:cNvPicPr>
            <a:picLocks noGrp="1" noChangeAspect="1"/>
          </p:cNvPicPr>
          <p:nvPr>
            <p:ph sz="half" idx="1"/>
          </p:nvPr>
        </p:nvPicPr>
        <p:blipFill>
          <a:blip r:embed="rId2"/>
          <a:stretch>
            <a:fillRect/>
          </a:stretch>
        </p:blipFill>
        <p:spPr>
          <a:xfrm>
            <a:off x="976125" y="2121718"/>
            <a:ext cx="5053755" cy="4351338"/>
          </a:xfrm>
        </p:spPr>
      </p:pic>
      <p:pic>
        <p:nvPicPr>
          <p:cNvPr id="9" name="Content Placeholder 8" descr="A picture containing table&#10;&#10;Description automatically generated">
            <a:extLst>
              <a:ext uri="{FF2B5EF4-FFF2-40B4-BE49-F238E27FC236}">
                <a16:creationId xmlns:a16="http://schemas.microsoft.com/office/drawing/2014/main" id="{22BE917F-CBFD-F51C-E86A-EE52BD990C44}"/>
              </a:ext>
            </a:extLst>
          </p:cNvPr>
          <p:cNvPicPr>
            <a:picLocks noGrp="1" noChangeAspect="1"/>
          </p:cNvPicPr>
          <p:nvPr>
            <p:ph sz="half" idx="2"/>
          </p:nvPr>
        </p:nvPicPr>
        <p:blipFill>
          <a:blip r:embed="rId3"/>
          <a:stretch>
            <a:fillRect/>
          </a:stretch>
        </p:blipFill>
        <p:spPr>
          <a:xfrm>
            <a:off x="6503094" y="1831812"/>
            <a:ext cx="4733210" cy="2515552"/>
          </a:xfrm>
        </p:spPr>
      </p:pic>
      <p:pic>
        <p:nvPicPr>
          <p:cNvPr id="11" name="Picture 10" descr="A close-up of a document&#10;&#10;Description automatically generated with medium confidence">
            <a:extLst>
              <a:ext uri="{FF2B5EF4-FFF2-40B4-BE49-F238E27FC236}">
                <a16:creationId xmlns:a16="http://schemas.microsoft.com/office/drawing/2014/main" id="{84504ACA-557F-D43D-0AD4-0ABEA1A1FC10}"/>
              </a:ext>
            </a:extLst>
          </p:cNvPr>
          <p:cNvPicPr>
            <a:picLocks noChangeAspect="1"/>
          </p:cNvPicPr>
          <p:nvPr/>
        </p:nvPicPr>
        <p:blipFill>
          <a:blip r:embed="rId4"/>
          <a:stretch>
            <a:fillRect/>
          </a:stretch>
        </p:blipFill>
        <p:spPr>
          <a:xfrm>
            <a:off x="6503094" y="4297387"/>
            <a:ext cx="4692352" cy="2069197"/>
          </a:xfrm>
          <a:prstGeom prst="rect">
            <a:avLst/>
          </a:prstGeom>
        </p:spPr>
      </p:pic>
      <p:sp>
        <p:nvSpPr>
          <p:cNvPr id="12" name="TextBox 11">
            <a:extLst>
              <a:ext uri="{FF2B5EF4-FFF2-40B4-BE49-F238E27FC236}">
                <a16:creationId xmlns:a16="http://schemas.microsoft.com/office/drawing/2014/main" id="{3D65BF7C-3521-1443-04C1-E92BBC4C83ED}"/>
              </a:ext>
            </a:extLst>
          </p:cNvPr>
          <p:cNvSpPr txBox="1"/>
          <p:nvPr/>
        </p:nvSpPr>
        <p:spPr>
          <a:xfrm>
            <a:off x="2887000" y="1370147"/>
            <a:ext cx="6285760" cy="461665"/>
          </a:xfrm>
          <a:prstGeom prst="rect">
            <a:avLst/>
          </a:prstGeom>
          <a:noFill/>
        </p:spPr>
        <p:txBody>
          <a:bodyPr wrap="none" rtlCol="0">
            <a:spAutoFit/>
          </a:bodyPr>
          <a:lstStyle/>
          <a:p>
            <a:r>
              <a:rPr lang="en-US" sz="2400" i="1" dirty="0"/>
              <a:t>a single mean word length statistic is not enough</a:t>
            </a:r>
          </a:p>
        </p:txBody>
      </p:sp>
    </p:spTree>
    <p:extLst>
      <p:ext uri="{BB962C8B-B14F-4D97-AF65-F5344CB8AC3E}">
        <p14:creationId xmlns:p14="http://schemas.microsoft.com/office/powerpoint/2010/main" val="279029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E70BB-BA99-1535-C101-1CBD76C36369}"/>
              </a:ext>
            </a:extLst>
          </p:cNvPr>
          <p:cNvSpPr>
            <a:spLocks noGrp="1"/>
          </p:cNvSpPr>
          <p:nvPr>
            <p:ph type="title"/>
          </p:nvPr>
        </p:nvSpPr>
        <p:spPr/>
        <p:txBody>
          <a:bodyPr/>
          <a:lstStyle/>
          <a:p>
            <a:r>
              <a:rPr lang="en-US"/>
              <a:t>Stylometry</a:t>
            </a:r>
          </a:p>
        </p:txBody>
      </p:sp>
      <p:pic>
        <p:nvPicPr>
          <p:cNvPr id="6" name="Content Placeholder 5" descr="Chart, line chart&#10;&#10;Description automatically generated">
            <a:extLst>
              <a:ext uri="{FF2B5EF4-FFF2-40B4-BE49-F238E27FC236}">
                <a16:creationId xmlns:a16="http://schemas.microsoft.com/office/drawing/2014/main" id="{0E9F285B-1E96-3F6A-B758-599E5A65B724}"/>
              </a:ext>
            </a:extLst>
          </p:cNvPr>
          <p:cNvPicPr>
            <a:picLocks noGrp="1" noChangeAspect="1"/>
          </p:cNvPicPr>
          <p:nvPr>
            <p:ph sz="half" idx="1"/>
          </p:nvPr>
        </p:nvPicPr>
        <p:blipFill>
          <a:blip r:embed="rId2"/>
          <a:stretch>
            <a:fillRect/>
          </a:stretch>
        </p:blipFill>
        <p:spPr>
          <a:xfrm>
            <a:off x="863179" y="1825625"/>
            <a:ext cx="5131641" cy="4351338"/>
          </a:xfrm>
        </p:spPr>
      </p:pic>
      <p:pic>
        <p:nvPicPr>
          <p:cNvPr id="8" name="Content Placeholder 7" descr="Text, letter&#10;&#10;Description automatically generated">
            <a:extLst>
              <a:ext uri="{FF2B5EF4-FFF2-40B4-BE49-F238E27FC236}">
                <a16:creationId xmlns:a16="http://schemas.microsoft.com/office/drawing/2014/main" id="{14A94AEC-96C4-818A-8455-E49E6AADB8BD}"/>
              </a:ext>
            </a:extLst>
          </p:cNvPr>
          <p:cNvPicPr>
            <a:picLocks noGrp="1" noChangeAspect="1"/>
          </p:cNvPicPr>
          <p:nvPr>
            <p:ph sz="half" idx="2"/>
          </p:nvPr>
        </p:nvPicPr>
        <p:blipFill>
          <a:blip r:embed="rId3"/>
          <a:stretch>
            <a:fillRect/>
          </a:stretch>
        </p:blipFill>
        <p:spPr>
          <a:xfrm>
            <a:off x="6096000" y="1863078"/>
            <a:ext cx="4796666" cy="1565922"/>
          </a:xfrm>
        </p:spPr>
      </p:pic>
      <p:sp>
        <p:nvSpPr>
          <p:cNvPr id="9" name="Down Arrow Callout 8">
            <a:extLst>
              <a:ext uri="{FF2B5EF4-FFF2-40B4-BE49-F238E27FC236}">
                <a16:creationId xmlns:a16="http://schemas.microsoft.com/office/drawing/2014/main" id="{22F4EA0F-D924-89F5-49BB-B8F3471E4DBD}"/>
              </a:ext>
            </a:extLst>
          </p:cNvPr>
          <p:cNvSpPr/>
          <p:nvPr/>
        </p:nvSpPr>
        <p:spPr>
          <a:xfrm>
            <a:off x="3291839" y="3790278"/>
            <a:ext cx="745587" cy="1372564"/>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discrepancy</a:t>
            </a:r>
          </a:p>
        </p:txBody>
      </p:sp>
      <p:sp>
        <p:nvSpPr>
          <p:cNvPr id="10" name="Down Arrow Callout 9">
            <a:extLst>
              <a:ext uri="{FF2B5EF4-FFF2-40B4-BE49-F238E27FC236}">
                <a16:creationId xmlns:a16="http://schemas.microsoft.com/office/drawing/2014/main" id="{4D26A023-A868-FFBD-0CBE-87418E6951D3}"/>
              </a:ext>
            </a:extLst>
          </p:cNvPr>
          <p:cNvSpPr/>
          <p:nvPr/>
        </p:nvSpPr>
        <p:spPr>
          <a:xfrm>
            <a:off x="2332891" y="3103996"/>
            <a:ext cx="745587" cy="1372564"/>
          </a:xfrm>
          <a:prstGeom prst="downArrow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bump</a:t>
            </a:r>
          </a:p>
        </p:txBody>
      </p:sp>
      <p:sp>
        <p:nvSpPr>
          <p:cNvPr id="11" name="TextBox 10">
            <a:extLst>
              <a:ext uri="{FF2B5EF4-FFF2-40B4-BE49-F238E27FC236}">
                <a16:creationId xmlns:a16="http://schemas.microsoft.com/office/drawing/2014/main" id="{FBE6983B-98E6-1D20-A6DB-943F34AD4F17}"/>
              </a:ext>
            </a:extLst>
          </p:cNvPr>
          <p:cNvSpPr txBox="1"/>
          <p:nvPr/>
        </p:nvSpPr>
        <p:spPr>
          <a:xfrm>
            <a:off x="6527409" y="4262511"/>
            <a:ext cx="4729949" cy="400110"/>
          </a:xfrm>
          <a:prstGeom prst="rect">
            <a:avLst/>
          </a:prstGeom>
          <a:noFill/>
        </p:spPr>
        <p:txBody>
          <a:bodyPr wrap="none" rtlCol="0">
            <a:spAutoFit/>
          </a:bodyPr>
          <a:lstStyle/>
          <a:p>
            <a:r>
              <a:rPr lang="en-US" sz="2000" dirty="0"/>
              <a:t>"smooth" meaning </a:t>
            </a:r>
            <a:r>
              <a:rPr lang="en-US" sz="2000" i="1" dirty="0" err="1"/>
              <a:t>montonically</a:t>
            </a:r>
            <a:r>
              <a:rPr lang="en-US" sz="2000" i="1" dirty="0"/>
              <a:t> decreasing</a:t>
            </a:r>
          </a:p>
        </p:txBody>
      </p:sp>
    </p:spTree>
    <p:extLst>
      <p:ext uri="{BB962C8B-B14F-4D97-AF65-F5344CB8AC3E}">
        <p14:creationId xmlns:p14="http://schemas.microsoft.com/office/powerpoint/2010/main" val="1780547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E70BB-BA99-1535-C101-1CBD76C36369}"/>
              </a:ext>
            </a:extLst>
          </p:cNvPr>
          <p:cNvSpPr>
            <a:spLocks noGrp="1"/>
          </p:cNvSpPr>
          <p:nvPr>
            <p:ph type="title"/>
          </p:nvPr>
        </p:nvSpPr>
        <p:spPr/>
        <p:txBody>
          <a:bodyPr/>
          <a:lstStyle/>
          <a:p>
            <a:r>
              <a:rPr lang="en-US"/>
              <a:t>Stylometry</a:t>
            </a:r>
          </a:p>
        </p:txBody>
      </p:sp>
      <p:pic>
        <p:nvPicPr>
          <p:cNvPr id="12" name="Content Placeholder 11" descr="Text&#10;&#10;Description automatically generated">
            <a:extLst>
              <a:ext uri="{FF2B5EF4-FFF2-40B4-BE49-F238E27FC236}">
                <a16:creationId xmlns:a16="http://schemas.microsoft.com/office/drawing/2014/main" id="{6223AC50-7CDB-0EB9-2683-F9D7CF67EEE9}"/>
              </a:ext>
            </a:extLst>
          </p:cNvPr>
          <p:cNvPicPr>
            <a:picLocks noGrp="1" noChangeAspect="1"/>
          </p:cNvPicPr>
          <p:nvPr>
            <p:ph sz="half" idx="2"/>
          </p:nvPr>
        </p:nvPicPr>
        <p:blipFill>
          <a:blip r:embed="rId2"/>
          <a:stretch>
            <a:fillRect/>
          </a:stretch>
        </p:blipFill>
        <p:spPr>
          <a:xfrm>
            <a:off x="6595207" y="1287536"/>
            <a:ext cx="4223853" cy="2141464"/>
          </a:xfrm>
        </p:spPr>
      </p:pic>
      <p:pic>
        <p:nvPicPr>
          <p:cNvPr id="10" name="Content Placeholder 9" descr="Chart, line chart&#10;&#10;Description automatically generated">
            <a:extLst>
              <a:ext uri="{FF2B5EF4-FFF2-40B4-BE49-F238E27FC236}">
                <a16:creationId xmlns:a16="http://schemas.microsoft.com/office/drawing/2014/main" id="{9C6C27C3-CB5D-5682-81B2-AF314820C858}"/>
              </a:ext>
            </a:extLst>
          </p:cNvPr>
          <p:cNvPicPr>
            <a:picLocks noGrp="1" noChangeAspect="1"/>
          </p:cNvPicPr>
          <p:nvPr>
            <p:ph sz="half" idx="1"/>
          </p:nvPr>
        </p:nvPicPr>
        <p:blipFill>
          <a:blip r:embed="rId3"/>
          <a:stretch>
            <a:fillRect/>
          </a:stretch>
        </p:blipFill>
        <p:spPr>
          <a:xfrm>
            <a:off x="888439" y="1825625"/>
            <a:ext cx="5081122" cy="4351338"/>
          </a:xfrm>
        </p:spPr>
      </p:pic>
      <p:pic>
        <p:nvPicPr>
          <p:cNvPr id="14" name="Picture 13" descr="Table&#10;&#10;Description automatically generated">
            <a:extLst>
              <a:ext uri="{FF2B5EF4-FFF2-40B4-BE49-F238E27FC236}">
                <a16:creationId xmlns:a16="http://schemas.microsoft.com/office/drawing/2014/main" id="{4D47E47E-5A75-0662-0382-2836310D0E9C}"/>
              </a:ext>
            </a:extLst>
          </p:cNvPr>
          <p:cNvPicPr>
            <a:picLocks noChangeAspect="1"/>
          </p:cNvPicPr>
          <p:nvPr/>
        </p:nvPicPr>
        <p:blipFill>
          <a:blip r:embed="rId4"/>
          <a:stretch>
            <a:fillRect/>
          </a:stretch>
        </p:blipFill>
        <p:spPr>
          <a:xfrm>
            <a:off x="6649915" y="3360590"/>
            <a:ext cx="4114436" cy="2209874"/>
          </a:xfrm>
          <a:prstGeom prst="rect">
            <a:avLst/>
          </a:prstGeom>
        </p:spPr>
      </p:pic>
      <p:pic>
        <p:nvPicPr>
          <p:cNvPr id="16" name="Picture 15">
            <a:extLst>
              <a:ext uri="{FF2B5EF4-FFF2-40B4-BE49-F238E27FC236}">
                <a16:creationId xmlns:a16="http://schemas.microsoft.com/office/drawing/2014/main" id="{DB6BFA37-DA0B-CFA9-7BC4-8607BF8A0F95}"/>
              </a:ext>
            </a:extLst>
          </p:cNvPr>
          <p:cNvPicPr>
            <a:picLocks noChangeAspect="1"/>
          </p:cNvPicPr>
          <p:nvPr/>
        </p:nvPicPr>
        <p:blipFill>
          <a:blip r:embed="rId5"/>
          <a:stretch>
            <a:fillRect/>
          </a:stretch>
        </p:blipFill>
        <p:spPr>
          <a:xfrm>
            <a:off x="6649914" y="5570464"/>
            <a:ext cx="4160275" cy="717794"/>
          </a:xfrm>
          <a:prstGeom prst="rect">
            <a:avLst/>
          </a:prstGeom>
        </p:spPr>
      </p:pic>
    </p:spTree>
    <p:extLst>
      <p:ext uri="{BB962C8B-B14F-4D97-AF65-F5344CB8AC3E}">
        <p14:creationId xmlns:p14="http://schemas.microsoft.com/office/powerpoint/2010/main" val="25955778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E70BB-BA99-1535-C101-1CBD76C36369}"/>
              </a:ext>
            </a:extLst>
          </p:cNvPr>
          <p:cNvSpPr>
            <a:spLocks noGrp="1"/>
          </p:cNvSpPr>
          <p:nvPr>
            <p:ph type="title"/>
          </p:nvPr>
        </p:nvSpPr>
        <p:spPr/>
        <p:txBody>
          <a:bodyPr/>
          <a:lstStyle/>
          <a:p>
            <a:r>
              <a:rPr lang="en-US"/>
              <a:t>Stylometry</a:t>
            </a:r>
          </a:p>
        </p:txBody>
      </p:sp>
      <p:pic>
        <p:nvPicPr>
          <p:cNvPr id="6" name="Content Placeholder 5" descr="Chart, line chart&#10;&#10;Description automatically generated">
            <a:extLst>
              <a:ext uri="{FF2B5EF4-FFF2-40B4-BE49-F238E27FC236}">
                <a16:creationId xmlns:a16="http://schemas.microsoft.com/office/drawing/2014/main" id="{4BD84E33-622B-0A7D-76BD-2074BD0CA025}"/>
              </a:ext>
            </a:extLst>
          </p:cNvPr>
          <p:cNvPicPr>
            <a:picLocks noGrp="1" noChangeAspect="1"/>
          </p:cNvPicPr>
          <p:nvPr>
            <p:ph sz="half" idx="1"/>
          </p:nvPr>
        </p:nvPicPr>
        <p:blipFill>
          <a:blip r:embed="rId2"/>
          <a:stretch>
            <a:fillRect/>
          </a:stretch>
        </p:blipFill>
        <p:spPr>
          <a:xfrm>
            <a:off x="838200" y="1843847"/>
            <a:ext cx="5181600" cy="4314893"/>
          </a:xfrm>
        </p:spPr>
      </p:pic>
      <p:pic>
        <p:nvPicPr>
          <p:cNvPr id="8" name="Content Placeholder 7" descr="Chart, line chart&#10;&#10;Description automatically generated">
            <a:extLst>
              <a:ext uri="{FF2B5EF4-FFF2-40B4-BE49-F238E27FC236}">
                <a16:creationId xmlns:a16="http://schemas.microsoft.com/office/drawing/2014/main" id="{6970405A-EAB1-8311-CFDA-E9AD9168B56F}"/>
              </a:ext>
            </a:extLst>
          </p:cNvPr>
          <p:cNvPicPr>
            <a:picLocks noGrp="1" noChangeAspect="1"/>
          </p:cNvPicPr>
          <p:nvPr>
            <p:ph sz="half" idx="2"/>
          </p:nvPr>
        </p:nvPicPr>
        <p:blipFill>
          <a:blip r:embed="rId3"/>
          <a:stretch>
            <a:fillRect/>
          </a:stretch>
        </p:blipFill>
        <p:spPr>
          <a:xfrm>
            <a:off x="6172200" y="1833008"/>
            <a:ext cx="5181600" cy="4336572"/>
          </a:xfrm>
        </p:spPr>
      </p:pic>
    </p:spTree>
    <p:extLst>
      <p:ext uri="{BB962C8B-B14F-4D97-AF65-F5344CB8AC3E}">
        <p14:creationId xmlns:p14="http://schemas.microsoft.com/office/powerpoint/2010/main" val="22948754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07C630F-07A5-A60B-FA48-0205500ADAFB}"/>
              </a:ext>
            </a:extLst>
          </p:cNvPr>
          <p:cNvPicPr>
            <a:picLocks noGrp="1" noChangeAspect="1"/>
          </p:cNvPicPr>
          <p:nvPr>
            <p:ph sz="half" idx="1"/>
          </p:nvPr>
        </p:nvPicPr>
        <p:blipFill>
          <a:blip r:embed="rId2"/>
          <a:stretch>
            <a:fillRect/>
          </a:stretch>
        </p:blipFill>
        <p:spPr>
          <a:xfrm>
            <a:off x="4038600" y="1055688"/>
            <a:ext cx="7186613" cy="1182688"/>
          </a:xfrm>
        </p:spPr>
      </p:pic>
      <p:pic>
        <p:nvPicPr>
          <p:cNvPr id="8" name="Content Placeholder 7" descr="Text&#10;&#10;Description automatically generated">
            <a:extLst>
              <a:ext uri="{FF2B5EF4-FFF2-40B4-BE49-F238E27FC236}">
                <a16:creationId xmlns:a16="http://schemas.microsoft.com/office/drawing/2014/main" id="{2B2B08D9-A550-6244-F3FD-BC776914B753}"/>
              </a:ext>
            </a:extLst>
          </p:cNvPr>
          <p:cNvPicPr>
            <a:picLocks noGrp="1" noChangeAspect="1"/>
          </p:cNvPicPr>
          <p:nvPr>
            <p:ph sz="half" idx="2"/>
          </p:nvPr>
        </p:nvPicPr>
        <p:blipFill>
          <a:blip r:embed="rId3"/>
          <a:stretch>
            <a:fillRect/>
          </a:stretch>
        </p:blipFill>
        <p:spPr>
          <a:xfrm>
            <a:off x="4038600" y="2297113"/>
            <a:ext cx="7186613" cy="3500438"/>
          </a:xfrm>
        </p:spPr>
      </p:pic>
      <p:sp>
        <p:nvSpPr>
          <p:cNvPr id="2" name="Title 1">
            <a:extLst>
              <a:ext uri="{FF2B5EF4-FFF2-40B4-BE49-F238E27FC236}">
                <a16:creationId xmlns:a16="http://schemas.microsoft.com/office/drawing/2014/main" id="{5CCE70BB-BA99-1535-C101-1CBD76C36369}"/>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kern="1200">
                <a:solidFill>
                  <a:schemeClr val="bg1"/>
                </a:solidFill>
                <a:latin typeface="+mj-lt"/>
                <a:ea typeface="+mj-ea"/>
                <a:cs typeface="+mj-cs"/>
              </a:rPr>
              <a:t>Stylometry</a:t>
            </a:r>
          </a:p>
        </p:txBody>
      </p:sp>
    </p:spTree>
    <p:extLst>
      <p:ext uri="{BB962C8B-B14F-4D97-AF65-F5344CB8AC3E}">
        <p14:creationId xmlns:p14="http://schemas.microsoft.com/office/powerpoint/2010/main" val="31440721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E70BB-BA99-1535-C101-1CBD76C36369}"/>
              </a:ext>
            </a:extLst>
          </p:cNvPr>
          <p:cNvSpPr>
            <a:spLocks noGrp="1"/>
          </p:cNvSpPr>
          <p:nvPr>
            <p:ph type="title"/>
          </p:nvPr>
        </p:nvSpPr>
        <p:spPr/>
        <p:txBody>
          <a:bodyPr/>
          <a:lstStyle/>
          <a:p>
            <a:r>
              <a:rPr lang="en-US" dirty="0"/>
              <a:t>Stylometry</a:t>
            </a:r>
          </a:p>
        </p:txBody>
      </p:sp>
      <p:sp>
        <p:nvSpPr>
          <p:cNvPr id="3" name="Content Placeholder 2">
            <a:extLst>
              <a:ext uri="{FF2B5EF4-FFF2-40B4-BE49-F238E27FC236}">
                <a16:creationId xmlns:a16="http://schemas.microsoft.com/office/drawing/2014/main" id="{6DD1958A-5002-A214-40DB-6F1967731403}"/>
              </a:ext>
            </a:extLst>
          </p:cNvPr>
          <p:cNvSpPr>
            <a:spLocks noGrp="1"/>
          </p:cNvSpPr>
          <p:nvPr>
            <p:ph idx="1"/>
          </p:nvPr>
        </p:nvSpPr>
        <p:spPr>
          <a:xfrm>
            <a:off x="838199" y="1825625"/>
            <a:ext cx="11006797" cy="4667250"/>
          </a:xfrm>
        </p:spPr>
        <p:txBody>
          <a:bodyPr>
            <a:normAutofit fontScale="47500" lnSpcReduction="20000"/>
          </a:bodyPr>
          <a:lstStyle/>
          <a:p>
            <a:r>
              <a:rPr lang="en-US" sz="5900" dirty="0"/>
              <a:t>On the course website:</a:t>
            </a:r>
          </a:p>
          <a:p>
            <a:pPr lvl="1"/>
            <a:r>
              <a:rPr lang="en-US" sz="5100" dirty="0"/>
              <a:t>53 chapters, no chapter headings, no titles etc.</a:t>
            </a:r>
          </a:p>
          <a:p>
            <a:pPr lvl="1"/>
            <a:r>
              <a:rPr lang="en-US" sz="3800" dirty="0" err="1">
                <a:latin typeface="Menlo" panose="020B0609030804020204" pitchFamily="49" charset="0"/>
                <a:ea typeface="Menlo" panose="020B0609030804020204" pitchFamily="49" charset="0"/>
                <a:cs typeface="Menlo" panose="020B0609030804020204" pitchFamily="49" charset="0"/>
              </a:rPr>
              <a:t>oliver_twist.txt</a:t>
            </a:r>
            <a:endParaRPr lang="en-US" sz="3800" dirty="0">
              <a:latin typeface="Menlo" panose="020B0609030804020204" pitchFamily="49" charset="0"/>
              <a:ea typeface="Menlo" panose="020B0609030804020204" pitchFamily="49" charset="0"/>
              <a:cs typeface="Menlo" panose="020B0609030804020204" pitchFamily="49" charset="0"/>
            </a:endParaRPr>
          </a:p>
          <a:p>
            <a:r>
              <a:rPr lang="en-US" sz="5100" dirty="0"/>
              <a:t>Python:</a:t>
            </a:r>
          </a:p>
          <a:p>
            <a:pPr marL="0" indent="0">
              <a:buNone/>
            </a:pPr>
            <a:r>
              <a:rPr lang="en-US" sz="3400" dirty="0">
                <a:solidFill>
                  <a:srgbClr val="000000"/>
                </a:solidFill>
                <a:effectLst/>
                <a:latin typeface="Menlo" panose="020B0609030804020204" pitchFamily="49" charset="0"/>
              </a:rPr>
              <a:t>&gt;&gt;&gt; raw = open('</a:t>
            </a:r>
            <a:r>
              <a:rPr lang="en-US" sz="3400" dirty="0" err="1">
                <a:solidFill>
                  <a:schemeClr val="accent1"/>
                </a:solidFill>
                <a:effectLst/>
                <a:latin typeface="Menlo" panose="020B0609030804020204" pitchFamily="49" charset="0"/>
              </a:rPr>
              <a:t>oliver_twist.txt</a:t>
            </a:r>
            <a:r>
              <a:rPr lang="en-US" sz="3400" dirty="0">
                <a:solidFill>
                  <a:srgbClr val="000000"/>
                </a:solidFill>
                <a:effectLst/>
                <a:latin typeface="Menlo" panose="020B0609030804020204" pitchFamily="49" charset="0"/>
              </a:rPr>
              <a:t>', encoding='utf-8', errors='ignore').read()</a:t>
            </a:r>
          </a:p>
          <a:p>
            <a:pPr marL="0" indent="0">
              <a:buNone/>
            </a:pPr>
            <a:r>
              <a:rPr lang="en-US" sz="3400" dirty="0">
                <a:solidFill>
                  <a:srgbClr val="000000"/>
                </a:solidFill>
                <a:effectLst/>
                <a:latin typeface="Menlo" panose="020B0609030804020204" pitchFamily="49" charset="0"/>
              </a:rPr>
              <a:t>&gt;&gt;&gt; </a:t>
            </a:r>
            <a:r>
              <a:rPr lang="en-US" sz="3400" dirty="0" err="1">
                <a:solidFill>
                  <a:srgbClr val="000000"/>
                </a:solidFill>
                <a:effectLst/>
                <a:latin typeface="Menlo" panose="020B0609030804020204" pitchFamily="49" charset="0"/>
              </a:rPr>
              <a:t>len</a:t>
            </a:r>
            <a:r>
              <a:rPr lang="en-US" sz="3400" dirty="0">
                <a:solidFill>
                  <a:srgbClr val="000000"/>
                </a:solidFill>
                <a:effectLst/>
                <a:latin typeface="Menlo" panose="020B0609030804020204" pitchFamily="49" charset="0"/>
              </a:rPr>
              <a:t>(raw)</a:t>
            </a:r>
          </a:p>
          <a:p>
            <a:pPr marL="0" indent="0">
              <a:buNone/>
            </a:pPr>
            <a:r>
              <a:rPr lang="en-US" sz="3400" dirty="0">
                <a:solidFill>
                  <a:srgbClr val="000000"/>
                </a:solidFill>
                <a:effectLst/>
                <a:latin typeface="Menlo" panose="020B0609030804020204" pitchFamily="49" charset="0"/>
              </a:rPr>
              <a:t>882296</a:t>
            </a:r>
          </a:p>
          <a:p>
            <a:pPr marL="0" indent="0">
              <a:buNone/>
            </a:pPr>
            <a:r>
              <a:rPr lang="en-US" sz="3400" dirty="0">
                <a:solidFill>
                  <a:srgbClr val="000000"/>
                </a:solidFill>
                <a:effectLst/>
                <a:latin typeface="Menlo" panose="020B0609030804020204" pitchFamily="49" charset="0"/>
              </a:rPr>
              <a:t>&gt;&gt;&gt; import </a:t>
            </a:r>
            <a:r>
              <a:rPr lang="en-US" sz="3400" dirty="0" err="1">
                <a:solidFill>
                  <a:srgbClr val="000000"/>
                </a:solidFill>
                <a:effectLst/>
                <a:latin typeface="Menlo" panose="020B0609030804020204" pitchFamily="49" charset="0"/>
              </a:rPr>
              <a:t>nltk</a:t>
            </a:r>
            <a:r>
              <a:rPr lang="en-US" sz="3400" dirty="0">
                <a:solidFill>
                  <a:srgbClr val="000000"/>
                </a:solidFill>
                <a:effectLst/>
                <a:latin typeface="Menlo" panose="020B0609030804020204" pitchFamily="49" charset="0"/>
              </a:rPr>
              <a:t> </a:t>
            </a:r>
          </a:p>
          <a:p>
            <a:pPr marL="0" indent="0">
              <a:buNone/>
            </a:pPr>
            <a:r>
              <a:rPr lang="en-US" sz="3400" dirty="0">
                <a:solidFill>
                  <a:srgbClr val="000000"/>
                </a:solidFill>
                <a:effectLst/>
                <a:latin typeface="Menlo" panose="020B0609030804020204" pitchFamily="49" charset="0"/>
              </a:rPr>
              <a:t>&gt;&gt;&gt; words = </a:t>
            </a:r>
            <a:r>
              <a:rPr lang="en-US" sz="3400" dirty="0" err="1">
                <a:solidFill>
                  <a:srgbClr val="000000"/>
                </a:solidFill>
                <a:effectLst/>
                <a:latin typeface="Menlo" panose="020B0609030804020204" pitchFamily="49" charset="0"/>
              </a:rPr>
              <a:t>nltk.word_tokenize</a:t>
            </a:r>
            <a:r>
              <a:rPr lang="en-US" sz="3400" dirty="0">
                <a:solidFill>
                  <a:srgbClr val="000000"/>
                </a:solidFill>
                <a:effectLst/>
                <a:latin typeface="Menlo" panose="020B0609030804020204" pitchFamily="49" charset="0"/>
              </a:rPr>
              <a:t>(raw)</a:t>
            </a:r>
          </a:p>
          <a:p>
            <a:pPr marL="0" indent="0">
              <a:buNone/>
            </a:pPr>
            <a:r>
              <a:rPr lang="en-US" sz="3400" dirty="0">
                <a:solidFill>
                  <a:srgbClr val="000000"/>
                </a:solidFill>
                <a:effectLst/>
                <a:latin typeface="Menlo" panose="020B0609030804020204" pitchFamily="49" charset="0"/>
              </a:rPr>
              <a:t>&gt;&gt;&gt; </a:t>
            </a:r>
            <a:r>
              <a:rPr lang="en-US" sz="3400" dirty="0" err="1">
                <a:solidFill>
                  <a:srgbClr val="000000"/>
                </a:solidFill>
                <a:effectLst/>
                <a:latin typeface="Menlo" panose="020B0609030804020204" pitchFamily="49" charset="0"/>
              </a:rPr>
              <a:t>len</a:t>
            </a:r>
            <a:r>
              <a:rPr lang="en-US" sz="3400" dirty="0">
                <a:solidFill>
                  <a:srgbClr val="000000"/>
                </a:solidFill>
                <a:effectLst/>
                <a:latin typeface="Menlo" panose="020B0609030804020204" pitchFamily="49" charset="0"/>
              </a:rPr>
              <a:t>(words)</a:t>
            </a:r>
          </a:p>
          <a:p>
            <a:pPr marL="0" indent="0">
              <a:buNone/>
            </a:pPr>
            <a:r>
              <a:rPr lang="en-US" sz="3400" dirty="0">
                <a:solidFill>
                  <a:srgbClr val="000000"/>
                </a:solidFill>
                <a:effectLst/>
                <a:latin typeface="Menlo" panose="020B0609030804020204" pitchFamily="49" charset="0"/>
              </a:rPr>
              <a:t>197947</a:t>
            </a:r>
          </a:p>
          <a:p>
            <a:pPr marL="0" indent="0">
              <a:buNone/>
            </a:pPr>
            <a:r>
              <a:rPr lang="en-US" sz="3400" dirty="0">
                <a:solidFill>
                  <a:srgbClr val="000000"/>
                </a:solidFill>
                <a:effectLst/>
                <a:latin typeface="Menlo" panose="020B0609030804020204" pitchFamily="49" charset="0"/>
              </a:rPr>
              <a:t>&gt;&gt;&gt; vocab = set(words)</a:t>
            </a:r>
          </a:p>
          <a:p>
            <a:pPr marL="0" indent="0">
              <a:buNone/>
            </a:pPr>
            <a:r>
              <a:rPr lang="en-US" sz="3400" dirty="0">
                <a:solidFill>
                  <a:srgbClr val="000000"/>
                </a:solidFill>
                <a:effectLst/>
                <a:latin typeface="Menlo" panose="020B0609030804020204" pitchFamily="49" charset="0"/>
              </a:rPr>
              <a:t>&gt;&gt;&gt; </a:t>
            </a:r>
            <a:r>
              <a:rPr lang="en-US" sz="3400" dirty="0" err="1">
                <a:solidFill>
                  <a:srgbClr val="000000"/>
                </a:solidFill>
                <a:effectLst/>
                <a:latin typeface="Menlo" panose="020B0609030804020204" pitchFamily="49" charset="0"/>
              </a:rPr>
              <a:t>len</a:t>
            </a:r>
            <a:r>
              <a:rPr lang="en-US" sz="3400" dirty="0">
                <a:solidFill>
                  <a:srgbClr val="000000"/>
                </a:solidFill>
                <a:effectLst/>
                <a:latin typeface="Menlo" panose="020B0609030804020204" pitchFamily="49" charset="0"/>
              </a:rPr>
              <a:t>(vocab)</a:t>
            </a:r>
          </a:p>
          <a:p>
            <a:pPr marL="0" indent="0">
              <a:buNone/>
            </a:pPr>
            <a:r>
              <a:rPr lang="en-US" sz="3400" dirty="0">
                <a:solidFill>
                  <a:srgbClr val="000000"/>
                </a:solidFill>
                <a:effectLst/>
                <a:latin typeface="Menlo" panose="020B0609030804020204" pitchFamily="49" charset="0"/>
              </a:rPr>
              <a:t>12379</a:t>
            </a:r>
          </a:p>
        </p:txBody>
      </p:sp>
    </p:spTree>
    <p:extLst>
      <p:ext uri="{BB962C8B-B14F-4D97-AF65-F5344CB8AC3E}">
        <p14:creationId xmlns:p14="http://schemas.microsoft.com/office/powerpoint/2010/main" val="2562350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0576-B976-541A-9A06-EAEAACD373C5}"/>
              </a:ext>
            </a:extLst>
          </p:cNvPr>
          <p:cNvSpPr>
            <a:spLocks noGrp="1"/>
          </p:cNvSpPr>
          <p:nvPr>
            <p:ph type="title"/>
          </p:nvPr>
        </p:nvSpPr>
        <p:spPr/>
        <p:txBody>
          <a:bodyPr/>
          <a:lstStyle/>
          <a:p>
            <a:r>
              <a:rPr lang="en-US"/>
              <a:t>Stylometry</a:t>
            </a:r>
          </a:p>
        </p:txBody>
      </p:sp>
      <p:sp>
        <p:nvSpPr>
          <p:cNvPr id="3" name="Content Placeholder 2">
            <a:extLst>
              <a:ext uri="{FF2B5EF4-FFF2-40B4-BE49-F238E27FC236}">
                <a16:creationId xmlns:a16="http://schemas.microsoft.com/office/drawing/2014/main" id="{AA9D7A71-3ADB-D120-D829-942CF1E4968A}"/>
              </a:ext>
            </a:extLst>
          </p:cNvPr>
          <p:cNvSpPr>
            <a:spLocks noGrp="1"/>
          </p:cNvSpPr>
          <p:nvPr>
            <p:ph idx="1"/>
          </p:nvPr>
        </p:nvSpPr>
        <p:spPr/>
        <p:txBody>
          <a:bodyPr/>
          <a:lstStyle/>
          <a:p>
            <a:r>
              <a:rPr lang="en-US" dirty="0"/>
              <a:t>Let's take the (</a:t>
            </a:r>
            <a:r>
              <a:rPr lang="en-US" i="1" dirty="0">
                <a:solidFill>
                  <a:srgbClr val="FF0000"/>
                </a:solidFill>
              </a:rPr>
              <a:t>unmodified</a:t>
            </a:r>
            <a:r>
              <a:rPr lang="en-US" dirty="0"/>
              <a:t>) text a thousand words at a time:</a:t>
            </a:r>
          </a:p>
          <a:p>
            <a:pPr lvl="1"/>
            <a:r>
              <a:rPr lang="en-US" sz="2000" dirty="0">
                <a:solidFill>
                  <a:schemeClr val="accent1"/>
                </a:solidFill>
                <a:latin typeface="Menlo" panose="020B0609030804020204" pitchFamily="49" charset="0"/>
                <a:ea typeface="Menlo" panose="020B0609030804020204" pitchFamily="49" charset="0"/>
                <a:cs typeface="Menlo" panose="020B0609030804020204" pitchFamily="49" charset="0"/>
              </a:rPr>
              <a:t>words1</a:t>
            </a:r>
            <a:r>
              <a:rPr lang="en-US" sz="2000" dirty="0">
                <a:latin typeface="Menlo" panose="020B0609030804020204" pitchFamily="49" charset="0"/>
                <a:ea typeface="Menlo" panose="020B0609030804020204" pitchFamily="49" charset="0"/>
                <a:cs typeface="Menlo" panose="020B0609030804020204" pitchFamily="49" charset="0"/>
              </a:rPr>
              <a:t> = words[0:1000]</a:t>
            </a:r>
          </a:p>
          <a:p>
            <a:pPr lvl="1"/>
            <a:r>
              <a:rPr lang="en-US" sz="2000" dirty="0">
                <a:solidFill>
                  <a:schemeClr val="accent2"/>
                </a:solidFill>
                <a:latin typeface="Menlo" panose="020B0609030804020204" pitchFamily="49" charset="0"/>
                <a:ea typeface="Menlo" panose="020B0609030804020204" pitchFamily="49" charset="0"/>
                <a:cs typeface="Menlo" panose="020B0609030804020204" pitchFamily="49" charset="0"/>
              </a:rPr>
              <a:t>words2</a:t>
            </a:r>
            <a:r>
              <a:rPr lang="en-US" sz="2000" dirty="0">
                <a:latin typeface="Menlo" panose="020B0609030804020204" pitchFamily="49" charset="0"/>
                <a:ea typeface="Menlo" panose="020B0609030804020204" pitchFamily="49" charset="0"/>
                <a:cs typeface="Menlo" panose="020B0609030804020204" pitchFamily="49" charset="0"/>
              </a:rPr>
              <a:t> = words[1000:2000]</a:t>
            </a:r>
          </a:p>
          <a:p>
            <a:pPr lvl="1"/>
            <a:r>
              <a:rPr lang="en-US" i="1" dirty="0"/>
              <a:t>etc</a:t>
            </a:r>
            <a:r>
              <a:rPr lang="en-US" dirty="0"/>
              <a:t>.</a:t>
            </a:r>
          </a:p>
          <a:p>
            <a:r>
              <a:rPr lang="en-US" dirty="0"/>
              <a:t>Mendenhall's </a:t>
            </a:r>
            <a:r>
              <a:rPr lang="en-US" i="1" dirty="0"/>
              <a:t>word-spectrum</a:t>
            </a:r>
            <a:r>
              <a:rPr lang="en-US" dirty="0"/>
              <a:t> based on word length:</a:t>
            </a:r>
          </a:p>
          <a:p>
            <a:pPr lvl="1"/>
            <a:r>
              <a:rPr lang="en-US" sz="2000" dirty="0">
                <a:solidFill>
                  <a:schemeClr val="accent1"/>
                </a:solidFill>
                <a:latin typeface="Menlo" panose="020B0609030804020204" pitchFamily="49" charset="0"/>
                <a:ea typeface="Menlo" panose="020B0609030804020204" pitchFamily="49" charset="0"/>
                <a:cs typeface="Menlo" panose="020B0609030804020204" pitchFamily="49" charset="0"/>
              </a:rPr>
              <a:t>len1</a:t>
            </a:r>
            <a:r>
              <a:rPr lang="en-US" sz="2000" dirty="0">
                <a:latin typeface="Menlo" panose="020B0609030804020204" pitchFamily="49" charset="0"/>
                <a:ea typeface="Menlo" panose="020B0609030804020204" pitchFamily="49" charset="0"/>
                <a:cs typeface="Menlo" panose="020B0609030804020204" pitchFamily="49" charset="0"/>
              </a:rPr>
              <a:t> = [</a:t>
            </a:r>
            <a:r>
              <a:rPr lang="en-US" sz="2000" dirty="0" err="1">
                <a:latin typeface="Menlo" panose="020B0609030804020204" pitchFamily="49" charset="0"/>
                <a:ea typeface="Menlo" panose="020B0609030804020204" pitchFamily="49" charset="0"/>
                <a:cs typeface="Menlo" panose="020B0609030804020204" pitchFamily="49" charset="0"/>
              </a:rPr>
              <a:t>len</a:t>
            </a:r>
            <a:r>
              <a:rPr lang="en-US" sz="2000" dirty="0">
                <a:latin typeface="Menlo" panose="020B0609030804020204" pitchFamily="49" charset="0"/>
                <a:ea typeface="Menlo" panose="020B0609030804020204" pitchFamily="49" charset="0"/>
                <a:cs typeface="Menlo" panose="020B0609030804020204" pitchFamily="49" charset="0"/>
              </a:rPr>
              <a:t>(word) for word in </a:t>
            </a:r>
            <a:r>
              <a:rPr lang="en-US" sz="2000" dirty="0">
                <a:solidFill>
                  <a:schemeClr val="accent1"/>
                </a:solidFill>
                <a:latin typeface="Menlo" panose="020B0609030804020204" pitchFamily="49" charset="0"/>
                <a:ea typeface="Menlo" panose="020B0609030804020204" pitchFamily="49" charset="0"/>
                <a:cs typeface="Menlo" panose="020B0609030804020204" pitchFamily="49" charset="0"/>
              </a:rPr>
              <a:t>words[0:1000]</a:t>
            </a:r>
            <a:r>
              <a:rPr lang="en-US" sz="2000" dirty="0">
                <a:latin typeface="Menlo" panose="020B0609030804020204" pitchFamily="49" charset="0"/>
                <a:ea typeface="Menlo" panose="020B0609030804020204" pitchFamily="49" charset="0"/>
                <a:cs typeface="Menlo" panose="020B0609030804020204" pitchFamily="49" charset="0"/>
              </a:rPr>
              <a:t>]</a:t>
            </a:r>
          </a:p>
          <a:p>
            <a:pPr lvl="1"/>
            <a:r>
              <a:rPr lang="en-US" sz="2000" dirty="0">
                <a:latin typeface="Menlo" panose="020B0609030804020204" pitchFamily="49" charset="0"/>
                <a:ea typeface="Menlo" panose="020B0609030804020204" pitchFamily="49" charset="0"/>
                <a:cs typeface="Menlo" panose="020B0609030804020204" pitchFamily="49" charset="0"/>
              </a:rPr>
              <a:t>len2 = [</a:t>
            </a:r>
            <a:r>
              <a:rPr lang="en-US" sz="2000" dirty="0" err="1">
                <a:latin typeface="Menlo" panose="020B0609030804020204" pitchFamily="49" charset="0"/>
                <a:ea typeface="Menlo" panose="020B0609030804020204" pitchFamily="49" charset="0"/>
                <a:cs typeface="Menlo" panose="020B0609030804020204" pitchFamily="49" charset="0"/>
              </a:rPr>
              <a:t>len</a:t>
            </a:r>
            <a:r>
              <a:rPr lang="en-US" sz="2000" dirty="0">
                <a:latin typeface="Menlo" panose="020B0609030804020204" pitchFamily="49" charset="0"/>
                <a:ea typeface="Menlo" panose="020B0609030804020204" pitchFamily="49" charset="0"/>
                <a:cs typeface="Menlo" panose="020B0609030804020204" pitchFamily="49" charset="0"/>
              </a:rPr>
              <a:t>(word) for word in </a:t>
            </a:r>
            <a:r>
              <a:rPr lang="en-US" sz="2000" dirty="0">
                <a:solidFill>
                  <a:schemeClr val="accent2"/>
                </a:solidFill>
                <a:latin typeface="Menlo" panose="020B0609030804020204" pitchFamily="49" charset="0"/>
                <a:ea typeface="Menlo" panose="020B0609030804020204" pitchFamily="49" charset="0"/>
                <a:cs typeface="Menlo" panose="020B0609030804020204" pitchFamily="49" charset="0"/>
              </a:rPr>
              <a:t>words[1000:2000]</a:t>
            </a:r>
            <a:r>
              <a:rPr lang="en-US" sz="2000" dirty="0">
                <a:latin typeface="Menlo" panose="020B0609030804020204" pitchFamily="49" charset="0"/>
                <a:ea typeface="Menlo" panose="020B0609030804020204" pitchFamily="49" charset="0"/>
                <a:cs typeface="Menlo" panose="020B0609030804020204" pitchFamily="49" charset="0"/>
              </a:rPr>
              <a:t>]</a:t>
            </a:r>
            <a:endParaRPr lang="en-US" dirty="0"/>
          </a:p>
          <a:p>
            <a:r>
              <a:rPr lang="en-US" dirty="0"/>
              <a:t>Frequency distribution of the </a:t>
            </a:r>
            <a:r>
              <a:rPr lang="en-US" i="1" dirty="0"/>
              <a:t>word-spectrum</a:t>
            </a:r>
            <a:r>
              <a:rPr lang="en-US" dirty="0"/>
              <a:t>:</a:t>
            </a:r>
          </a:p>
          <a:p>
            <a:pPr lvl="1"/>
            <a:r>
              <a:rPr lang="en-US" sz="2000" dirty="0">
                <a:solidFill>
                  <a:schemeClr val="accent1"/>
                </a:solidFill>
                <a:latin typeface="Menlo" panose="020B0609030804020204" pitchFamily="49" charset="0"/>
                <a:ea typeface="Menlo" panose="020B0609030804020204" pitchFamily="49" charset="0"/>
                <a:cs typeface="Menlo" panose="020B0609030804020204" pitchFamily="49" charset="0"/>
              </a:rPr>
              <a:t>fd1</a:t>
            </a:r>
            <a:r>
              <a:rPr lang="en-US" sz="2000" dirty="0">
                <a:latin typeface="Menlo" panose="020B0609030804020204" pitchFamily="49" charset="0"/>
                <a:ea typeface="Menlo" panose="020B0609030804020204" pitchFamily="49" charset="0"/>
                <a:cs typeface="Menlo" panose="020B0609030804020204" pitchFamily="49" charset="0"/>
              </a:rPr>
              <a:t> = </a:t>
            </a:r>
            <a:r>
              <a:rPr lang="en-US" sz="2000" dirty="0" err="1">
                <a:latin typeface="Menlo" panose="020B0609030804020204" pitchFamily="49" charset="0"/>
                <a:ea typeface="Menlo" panose="020B0609030804020204" pitchFamily="49" charset="0"/>
                <a:cs typeface="Menlo" panose="020B0609030804020204" pitchFamily="49" charset="0"/>
              </a:rPr>
              <a:t>nltk.FreqDist</a:t>
            </a:r>
            <a:r>
              <a:rPr lang="en-US" sz="2000" dirty="0">
                <a:latin typeface="Menlo" panose="020B0609030804020204" pitchFamily="49" charset="0"/>
                <a:ea typeface="Menlo" panose="020B0609030804020204" pitchFamily="49" charset="0"/>
                <a:cs typeface="Menlo" panose="020B0609030804020204" pitchFamily="49" charset="0"/>
              </a:rPr>
              <a:t>(</a:t>
            </a:r>
            <a:r>
              <a:rPr lang="en-US" sz="2000" dirty="0">
                <a:solidFill>
                  <a:schemeClr val="accent1"/>
                </a:solidFill>
                <a:latin typeface="Menlo" panose="020B0609030804020204" pitchFamily="49" charset="0"/>
                <a:ea typeface="Menlo" panose="020B0609030804020204" pitchFamily="49" charset="0"/>
                <a:cs typeface="Menlo" panose="020B0609030804020204" pitchFamily="49" charset="0"/>
              </a:rPr>
              <a:t>len1</a:t>
            </a:r>
            <a:r>
              <a:rPr lang="en-US" sz="2000" dirty="0">
                <a:latin typeface="Menlo" panose="020B0609030804020204" pitchFamily="49" charset="0"/>
                <a:ea typeface="Menlo" panose="020B0609030804020204" pitchFamily="49" charset="0"/>
                <a:cs typeface="Menlo" panose="020B0609030804020204" pitchFamily="49" charset="0"/>
              </a:rPr>
              <a:t>)</a:t>
            </a:r>
          </a:p>
          <a:p>
            <a:pPr lvl="1"/>
            <a:r>
              <a:rPr lang="en-US" sz="2000" dirty="0">
                <a:solidFill>
                  <a:schemeClr val="accent2"/>
                </a:solidFill>
                <a:latin typeface="Menlo" panose="020B0609030804020204" pitchFamily="49" charset="0"/>
                <a:ea typeface="Menlo" panose="020B0609030804020204" pitchFamily="49" charset="0"/>
                <a:cs typeface="Menlo" panose="020B0609030804020204" pitchFamily="49" charset="0"/>
              </a:rPr>
              <a:t>fd2</a:t>
            </a:r>
            <a:r>
              <a:rPr lang="en-US" sz="2000" dirty="0">
                <a:latin typeface="Menlo" panose="020B0609030804020204" pitchFamily="49" charset="0"/>
                <a:ea typeface="Menlo" panose="020B0609030804020204" pitchFamily="49" charset="0"/>
                <a:cs typeface="Menlo" panose="020B0609030804020204" pitchFamily="49" charset="0"/>
              </a:rPr>
              <a:t> = </a:t>
            </a:r>
            <a:r>
              <a:rPr lang="en-US" sz="2000" dirty="0" err="1">
                <a:latin typeface="Menlo" panose="020B0609030804020204" pitchFamily="49" charset="0"/>
                <a:ea typeface="Menlo" panose="020B0609030804020204" pitchFamily="49" charset="0"/>
                <a:cs typeface="Menlo" panose="020B0609030804020204" pitchFamily="49" charset="0"/>
              </a:rPr>
              <a:t>nltk.FreqDist</a:t>
            </a:r>
            <a:r>
              <a:rPr lang="en-US" sz="2000" dirty="0">
                <a:latin typeface="Menlo" panose="020B0609030804020204" pitchFamily="49" charset="0"/>
                <a:ea typeface="Menlo" panose="020B0609030804020204" pitchFamily="49" charset="0"/>
                <a:cs typeface="Menlo" panose="020B0609030804020204" pitchFamily="49" charset="0"/>
              </a:rPr>
              <a:t>(</a:t>
            </a:r>
            <a:r>
              <a:rPr lang="en-US" sz="2000" dirty="0">
                <a:solidFill>
                  <a:schemeClr val="accent2"/>
                </a:solidFill>
                <a:latin typeface="Menlo" panose="020B0609030804020204" pitchFamily="49" charset="0"/>
                <a:ea typeface="Menlo" panose="020B0609030804020204" pitchFamily="49" charset="0"/>
                <a:cs typeface="Menlo" panose="020B0609030804020204" pitchFamily="49" charset="0"/>
              </a:rPr>
              <a:t>len2</a:t>
            </a:r>
            <a:r>
              <a:rPr lang="en-US" sz="2000" dirty="0">
                <a:latin typeface="Menlo" panose="020B0609030804020204" pitchFamily="49" charset="0"/>
                <a:ea typeface="Menlo" panose="020B0609030804020204" pitchFamily="49" charset="0"/>
                <a:cs typeface="Menlo" panose="020B0609030804020204" pitchFamily="49" charset="0"/>
              </a:rPr>
              <a:t>)</a:t>
            </a:r>
          </a:p>
        </p:txBody>
      </p:sp>
    </p:spTree>
    <p:extLst>
      <p:ext uri="{BB962C8B-B14F-4D97-AF65-F5344CB8AC3E}">
        <p14:creationId xmlns:p14="http://schemas.microsoft.com/office/powerpoint/2010/main" val="19945848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7C6B5-1A0A-4B47-67FD-2E1BFE64F7C3}"/>
              </a:ext>
            </a:extLst>
          </p:cNvPr>
          <p:cNvSpPr>
            <a:spLocks noGrp="1"/>
          </p:cNvSpPr>
          <p:nvPr>
            <p:ph type="title"/>
          </p:nvPr>
        </p:nvSpPr>
        <p:spPr/>
        <p:txBody>
          <a:bodyPr/>
          <a:lstStyle/>
          <a:p>
            <a:r>
              <a:rPr lang="en-US" dirty="0"/>
              <a:t>Stylometry</a:t>
            </a:r>
          </a:p>
        </p:txBody>
      </p:sp>
      <p:pic>
        <p:nvPicPr>
          <p:cNvPr id="7" name="Content Placeholder 6" descr="Chart, line chart&#10;&#10;Description automatically generated">
            <a:extLst>
              <a:ext uri="{FF2B5EF4-FFF2-40B4-BE49-F238E27FC236}">
                <a16:creationId xmlns:a16="http://schemas.microsoft.com/office/drawing/2014/main" id="{B40BB022-E389-E440-A72C-8491639F67FE}"/>
              </a:ext>
            </a:extLst>
          </p:cNvPr>
          <p:cNvPicPr>
            <a:picLocks noGrp="1" noChangeAspect="1"/>
          </p:cNvPicPr>
          <p:nvPr>
            <p:ph sz="half" idx="1"/>
          </p:nvPr>
        </p:nvPicPr>
        <p:blipFill>
          <a:blip r:embed="rId2"/>
          <a:stretch>
            <a:fillRect/>
          </a:stretch>
        </p:blipFill>
        <p:spPr>
          <a:xfrm>
            <a:off x="838200" y="1983720"/>
            <a:ext cx="5181600" cy="4035148"/>
          </a:xfrm>
        </p:spPr>
      </p:pic>
      <p:pic>
        <p:nvPicPr>
          <p:cNvPr id="9" name="Content Placeholder 8" descr="Chart, line chart&#10;&#10;Description automatically generated">
            <a:extLst>
              <a:ext uri="{FF2B5EF4-FFF2-40B4-BE49-F238E27FC236}">
                <a16:creationId xmlns:a16="http://schemas.microsoft.com/office/drawing/2014/main" id="{0F5C7A94-2158-BA89-5A8D-36990B8E7274}"/>
              </a:ext>
            </a:extLst>
          </p:cNvPr>
          <p:cNvPicPr>
            <a:picLocks noGrp="1" noChangeAspect="1"/>
          </p:cNvPicPr>
          <p:nvPr>
            <p:ph sz="half" idx="2"/>
          </p:nvPr>
        </p:nvPicPr>
        <p:blipFill>
          <a:blip r:embed="rId3"/>
          <a:stretch>
            <a:fillRect/>
          </a:stretch>
        </p:blipFill>
        <p:spPr>
          <a:xfrm>
            <a:off x="6172200" y="2168386"/>
            <a:ext cx="5181600" cy="4001449"/>
          </a:xfrm>
        </p:spPr>
      </p:pic>
      <p:sp>
        <p:nvSpPr>
          <p:cNvPr id="11" name="TextBox 10">
            <a:extLst>
              <a:ext uri="{FF2B5EF4-FFF2-40B4-BE49-F238E27FC236}">
                <a16:creationId xmlns:a16="http://schemas.microsoft.com/office/drawing/2014/main" id="{DB15446B-64DB-7B32-E0BE-6A799EB9F963}"/>
              </a:ext>
            </a:extLst>
          </p:cNvPr>
          <p:cNvSpPr txBox="1"/>
          <p:nvPr/>
        </p:nvSpPr>
        <p:spPr>
          <a:xfrm>
            <a:off x="1473591" y="1799054"/>
            <a:ext cx="3900267" cy="369332"/>
          </a:xfrm>
          <a:prstGeom prst="rect">
            <a:avLst/>
          </a:prstGeom>
          <a:noFill/>
        </p:spPr>
        <p:txBody>
          <a:bodyPr wrap="square">
            <a:spAutoFit/>
          </a:bodyPr>
          <a:lstStyle/>
          <a:p>
            <a:r>
              <a:rPr lang="en-US" dirty="0">
                <a:solidFill>
                  <a:schemeClr val="accent1"/>
                </a:solidFill>
                <a:effectLst/>
                <a:latin typeface="Menlo" panose="020B0609030804020204" pitchFamily="49" charset="0"/>
              </a:rPr>
              <a:t>fd1</a:t>
            </a:r>
            <a:r>
              <a:rPr lang="en-US" dirty="0">
                <a:solidFill>
                  <a:srgbClr val="000000"/>
                </a:solidFill>
                <a:effectLst/>
                <a:latin typeface="Menlo" panose="020B0609030804020204" pitchFamily="49" charset="0"/>
              </a:rPr>
              <a:t>.plot()</a:t>
            </a:r>
          </a:p>
        </p:txBody>
      </p:sp>
      <p:sp>
        <p:nvSpPr>
          <p:cNvPr id="13" name="TextBox 12">
            <a:extLst>
              <a:ext uri="{FF2B5EF4-FFF2-40B4-BE49-F238E27FC236}">
                <a16:creationId xmlns:a16="http://schemas.microsoft.com/office/drawing/2014/main" id="{80F8A97D-E9CF-3343-125D-32FCC02DDE04}"/>
              </a:ext>
            </a:extLst>
          </p:cNvPr>
          <p:cNvSpPr txBox="1"/>
          <p:nvPr/>
        </p:nvSpPr>
        <p:spPr>
          <a:xfrm>
            <a:off x="6752493" y="1799054"/>
            <a:ext cx="2915529" cy="369332"/>
          </a:xfrm>
          <a:prstGeom prst="rect">
            <a:avLst/>
          </a:prstGeom>
          <a:noFill/>
        </p:spPr>
        <p:txBody>
          <a:bodyPr wrap="square">
            <a:spAutoFit/>
          </a:bodyPr>
          <a:lstStyle/>
          <a:p>
            <a:r>
              <a:rPr lang="en-US" dirty="0">
                <a:solidFill>
                  <a:schemeClr val="accent2"/>
                </a:solidFill>
                <a:effectLst/>
                <a:latin typeface="Menlo" panose="020B0609030804020204" pitchFamily="49" charset="0"/>
              </a:rPr>
              <a:t>fd2</a:t>
            </a:r>
            <a:r>
              <a:rPr lang="en-US" dirty="0">
                <a:solidFill>
                  <a:srgbClr val="000000"/>
                </a:solidFill>
                <a:effectLst/>
                <a:latin typeface="Menlo" panose="020B0609030804020204" pitchFamily="49" charset="0"/>
              </a:rPr>
              <a:t>.plot()</a:t>
            </a:r>
          </a:p>
        </p:txBody>
      </p:sp>
      <p:sp>
        <p:nvSpPr>
          <p:cNvPr id="14" name="TextBox 13">
            <a:extLst>
              <a:ext uri="{FF2B5EF4-FFF2-40B4-BE49-F238E27FC236}">
                <a16:creationId xmlns:a16="http://schemas.microsoft.com/office/drawing/2014/main" id="{9980BB67-242E-610E-3C24-D60801FE5513}"/>
              </a:ext>
            </a:extLst>
          </p:cNvPr>
          <p:cNvSpPr txBox="1"/>
          <p:nvPr/>
        </p:nvSpPr>
        <p:spPr>
          <a:xfrm>
            <a:off x="4471972" y="3858618"/>
            <a:ext cx="3095656" cy="83099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2400" dirty="0"/>
              <a:t>Why is it difficult to </a:t>
            </a:r>
          </a:p>
          <a:p>
            <a:r>
              <a:rPr lang="en-US" sz="2400" dirty="0"/>
              <a:t>compare these graphs?</a:t>
            </a:r>
          </a:p>
        </p:txBody>
      </p:sp>
    </p:spTree>
    <p:extLst>
      <p:ext uri="{BB962C8B-B14F-4D97-AF65-F5344CB8AC3E}">
        <p14:creationId xmlns:p14="http://schemas.microsoft.com/office/powerpoint/2010/main" val="1462562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25D61-E3EC-C05B-14AE-9CA96B962027}"/>
              </a:ext>
            </a:extLst>
          </p:cNvPr>
          <p:cNvSpPr>
            <a:spLocks noGrp="1"/>
          </p:cNvSpPr>
          <p:nvPr>
            <p:ph type="title"/>
          </p:nvPr>
        </p:nvSpPr>
        <p:spPr/>
        <p:txBody>
          <a:bodyPr/>
          <a:lstStyle/>
          <a:p>
            <a:r>
              <a:rPr lang="en-US" dirty="0"/>
              <a:t>Stylometry</a:t>
            </a:r>
          </a:p>
        </p:txBody>
      </p:sp>
      <p:sp>
        <p:nvSpPr>
          <p:cNvPr id="5" name="Content Placeholder 4">
            <a:extLst>
              <a:ext uri="{FF2B5EF4-FFF2-40B4-BE49-F238E27FC236}">
                <a16:creationId xmlns:a16="http://schemas.microsoft.com/office/drawing/2014/main" id="{8303741F-73A0-A561-AD2C-DB0B6CBD4416}"/>
              </a:ext>
            </a:extLst>
          </p:cNvPr>
          <p:cNvSpPr>
            <a:spLocks noGrp="1"/>
          </p:cNvSpPr>
          <p:nvPr>
            <p:ph idx="1"/>
          </p:nvPr>
        </p:nvSpPr>
        <p:spPr/>
        <p:txBody>
          <a:bodyPr/>
          <a:lstStyle/>
          <a:p>
            <a:pPr marL="0" indent="0">
              <a:buNone/>
            </a:pPr>
            <a:r>
              <a:rPr lang="en-US" sz="2000" dirty="0">
                <a:latin typeface="Menlo" panose="020B0609030804020204" pitchFamily="49" charset="0"/>
                <a:ea typeface="Menlo" panose="020B0609030804020204" pitchFamily="49" charset="0"/>
                <a:cs typeface="Menlo" panose="020B0609030804020204" pitchFamily="49" charset="0"/>
              </a:rPr>
              <a:t>&gt;&gt;&gt; </a:t>
            </a:r>
            <a:r>
              <a:rPr lang="en-US" sz="2000" dirty="0">
                <a:solidFill>
                  <a:schemeClr val="accent1"/>
                </a:solidFill>
                <a:latin typeface="Menlo" panose="020B0609030804020204" pitchFamily="49" charset="0"/>
                <a:ea typeface="Menlo" panose="020B0609030804020204" pitchFamily="49" charset="0"/>
                <a:cs typeface="Menlo" panose="020B0609030804020204" pitchFamily="49" charset="0"/>
              </a:rPr>
              <a:t>fd1</a:t>
            </a:r>
          </a:p>
          <a:p>
            <a:pPr marL="0" indent="0">
              <a:buNone/>
            </a:pPr>
            <a:r>
              <a:rPr lang="en-US" sz="2000" dirty="0" err="1">
                <a:latin typeface="Menlo" panose="020B0609030804020204" pitchFamily="49" charset="0"/>
                <a:ea typeface="Menlo" panose="020B0609030804020204" pitchFamily="49" charset="0"/>
                <a:cs typeface="Menlo" panose="020B0609030804020204" pitchFamily="49" charset="0"/>
              </a:rPr>
              <a:t>FreqDist</a:t>
            </a:r>
            <a:r>
              <a:rPr lang="en-US" sz="2000" dirty="0">
                <a:latin typeface="Menlo" panose="020B0609030804020204" pitchFamily="49" charset="0"/>
                <a:ea typeface="Menlo" panose="020B0609030804020204" pitchFamily="49" charset="0"/>
                <a:cs typeface="Menlo" panose="020B0609030804020204" pitchFamily="49" charset="0"/>
              </a:rPr>
              <a:t>({1: 186, 3: 184, 4: 152, 2: 149, 5: 101, 6: 75, 7: 52, 8: 37, 9: 31, 11: 13, ...})</a:t>
            </a:r>
          </a:p>
          <a:p>
            <a:pPr marL="0" indent="0">
              <a:buNone/>
            </a:pPr>
            <a:r>
              <a:rPr lang="en-US" sz="2000" dirty="0">
                <a:latin typeface="Menlo" panose="020B0609030804020204" pitchFamily="49" charset="0"/>
                <a:ea typeface="Menlo" panose="020B0609030804020204" pitchFamily="49" charset="0"/>
                <a:cs typeface="Menlo" panose="020B0609030804020204" pitchFamily="49" charset="0"/>
              </a:rPr>
              <a:t>&gt;&gt;&gt; </a:t>
            </a:r>
            <a:r>
              <a:rPr lang="en-US" sz="2000" dirty="0">
                <a:solidFill>
                  <a:schemeClr val="accent2"/>
                </a:solidFill>
                <a:latin typeface="Menlo" panose="020B0609030804020204" pitchFamily="49" charset="0"/>
                <a:ea typeface="Menlo" panose="020B0609030804020204" pitchFamily="49" charset="0"/>
                <a:cs typeface="Menlo" panose="020B0609030804020204" pitchFamily="49" charset="0"/>
              </a:rPr>
              <a:t>fd2</a:t>
            </a:r>
          </a:p>
          <a:p>
            <a:pPr marL="0" indent="0">
              <a:buNone/>
            </a:pPr>
            <a:r>
              <a:rPr lang="en-US" sz="2000" dirty="0" err="1">
                <a:latin typeface="Menlo" panose="020B0609030804020204" pitchFamily="49" charset="0"/>
                <a:ea typeface="Menlo" panose="020B0609030804020204" pitchFamily="49" charset="0"/>
                <a:cs typeface="Menlo" panose="020B0609030804020204" pitchFamily="49" charset="0"/>
              </a:rPr>
              <a:t>FreqDist</a:t>
            </a:r>
            <a:r>
              <a:rPr lang="en-US" sz="2000" dirty="0">
                <a:latin typeface="Menlo" panose="020B0609030804020204" pitchFamily="49" charset="0"/>
                <a:ea typeface="Menlo" panose="020B0609030804020204" pitchFamily="49" charset="0"/>
                <a:cs typeface="Menlo" panose="020B0609030804020204" pitchFamily="49" charset="0"/>
              </a:rPr>
              <a:t>({3: 215, 1: 150, 2: 132, 4: 126, 5: 102, 6: 87, 7: 54, 8: 43, 9: 28, 10: 17, ...})</a:t>
            </a:r>
          </a:p>
          <a:p>
            <a:pPr marL="0" indent="0">
              <a:buNone/>
            </a:pPr>
            <a:r>
              <a:rPr lang="en-US" sz="2000" dirty="0">
                <a:solidFill>
                  <a:srgbClr val="000000"/>
                </a:solidFill>
                <a:latin typeface="Menlo" panose="020B0609030804020204" pitchFamily="49" charset="0"/>
              </a:rPr>
              <a:t>&gt;&gt;&gt; max(</a:t>
            </a:r>
            <a:r>
              <a:rPr lang="en-US" sz="2000" dirty="0">
                <a:solidFill>
                  <a:schemeClr val="accent1"/>
                </a:solidFill>
                <a:latin typeface="Menlo" panose="020B0609030804020204" pitchFamily="49" charset="0"/>
              </a:rPr>
              <a:t>fd1</a:t>
            </a:r>
            <a:r>
              <a:rPr lang="en-US" sz="2000" dirty="0">
                <a:solidFill>
                  <a:srgbClr val="000000"/>
                </a:solidFill>
                <a:latin typeface="Menlo" panose="020B0609030804020204" pitchFamily="49" charset="0"/>
              </a:rPr>
              <a:t>)</a:t>
            </a:r>
          </a:p>
          <a:p>
            <a:pPr marL="0" indent="0">
              <a:buNone/>
            </a:pPr>
            <a:r>
              <a:rPr lang="en-US" sz="2000" dirty="0">
                <a:solidFill>
                  <a:srgbClr val="000000"/>
                </a:solidFill>
                <a:latin typeface="Menlo" panose="020B0609030804020204" pitchFamily="49" charset="0"/>
              </a:rPr>
              <a:t>12</a:t>
            </a:r>
          </a:p>
          <a:p>
            <a:pPr marL="0" indent="0">
              <a:buNone/>
            </a:pPr>
            <a:r>
              <a:rPr lang="en-US" sz="2000" dirty="0">
                <a:solidFill>
                  <a:srgbClr val="000000"/>
                </a:solidFill>
                <a:latin typeface="Menlo" panose="020B0609030804020204" pitchFamily="49" charset="0"/>
              </a:rPr>
              <a:t>&gt;&gt;&gt; max(</a:t>
            </a:r>
            <a:r>
              <a:rPr lang="en-US" sz="2000" dirty="0">
                <a:solidFill>
                  <a:schemeClr val="accent2"/>
                </a:solidFill>
                <a:latin typeface="Menlo" panose="020B0609030804020204" pitchFamily="49" charset="0"/>
              </a:rPr>
              <a:t>fd2</a:t>
            </a:r>
            <a:r>
              <a:rPr lang="en-US" sz="2000" dirty="0">
                <a:solidFill>
                  <a:srgbClr val="000000"/>
                </a:solidFill>
                <a:latin typeface="Menlo" panose="020B0609030804020204" pitchFamily="49" charset="0"/>
              </a:rPr>
              <a:t>)</a:t>
            </a:r>
          </a:p>
          <a:p>
            <a:pPr marL="0" indent="0">
              <a:buNone/>
            </a:pPr>
            <a:r>
              <a:rPr lang="en-US" sz="2000" dirty="0">
                <a:solidFill>
                  <a:srgbClr val="000000"/>
                </a:solidFill>
                <a:latin typeface="Menlo" panose="020B0609030804020204" pitchFamily="49" charset="0"/>
              </a:rPr>
              <a:t>20</a:t>
            </a:r>
          </a:p>
          <a:p>
            <a:endParaRPr lang="en-US" dirty="0"/>
          </a:p>
        </p:txBody>
      </p:sp>
      <p:sp>
        <p:nvSpPr>
          <p:cNvPr id="6" name="Up-Down Arrow 5">
            <a:extLst>
              <a:ext uri="{FF2B5EF4-FFF2-40B4-BE49-F238E27FC236}">
                <a16:creationId xmlns:a16="http://schemas.microsoft.com/office/drawing/2014/main" id="{12C8B939-96E7-9B50-4B49-84C1F6C48B7D}"/>
              </a:ext>
            </a:extLst>
          </p:cNvPr>
          <p:cNvSpPr/>
          <p:nvPr/>
        </p:nvSpPr>
        <p:spPr>
          <a:xfrm>
            <a:off x="7357403" y="2588455"/>
            <a:ext cx="140677" cy="703385"/>
          </a:xfrm>
          <a:prstGeom prst="up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Up-Down Arrow 6">
            <a:extLst>
              <a:ext uri="{FF2B5EF4-FFF2-40B4-BE49-F238E27FC236}">
                <a16:creationId xmlns:a16="http://schemas.microsoft.com/office/drawing/2014/main" id="{09D675D5-F659-F1E1-D038-87CC6709C4D3}"/>
              </a:ext>
            </a:extLst>
          </p:cNvPr>
          <p:cNvSpPr/>
          <p:nvPr/>
        </p:nvSpPr>
        <p:spPr>
          <a:xfrm>
            <a:off x="8593015" y="2588454"/>
            <a:ext cx="140677" cy="703385"/>
          </a:xfrm>
          <a:prstGeom prst="up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Up-Down Arrow 7">
            <a:extLst>
              <a:ext uri="{FF2B5EF4-FFF2-40B4-BE49-F238E27FC236}">
                <a16:creationId xmlns:a16="http://schemas.microsoft.com/office/drawing/2014/main" id="{063ABFB4-9E8C-EA5B-48C6-440E16483E0E}"/>
              </a:ext>
            </a:extLst>
          </p:cNvPr>
          <p:cNvSpPr/>
          <p:nvPr/>
        </p:nvSpPr>
        <p:spPr>
          <a:xfrm>
            <a:off x="9687950" y="2588453"/>
            <a:ext cx="140677" cy="703385"/>
          </a:xfrm>
          <a:prstGeom prst="up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Up-Down Arrow 8">
            <a:extLst>
              <a:ext uri="{FF2B5EF4-FFF2-40B4-BE49-F238E27FC236}">
                <a16:creationId xmlns:a16="http://schemas.microsoft.com/office/drawing/2014/main" id="{C2012463-5AB2-F949-8A5B-DE7FD36A85B8}"/>
              </a:ext>
            </a:extLst>
          </p:cNvPr>
          <p:cNvSpPr/>
          <p:nvPr/>
        </p:nvSpPr>
        <p:spPr>
          <a:xfrm>
            <a:off x="10712546" y="2588450"/>
            <a:ext cx="140677" cy="703385"/>
          </a:xfrm>
          <a:prstGeom prst="up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Up-Down Arrow 9">
            <a:extLst>
              <a:ext uri="{FF2B5EF4-FFF2-40B4-BE49-F238E27FC236}">
                <a16:creationId xmlns:a16="http://schemas.microsoft.com/office/drawing/2014/main" id="{FCE1862C-D0FC-3220-4EFB-2650383C070C}"/>
              </a:ext>
            </a:extLst>
          </p:cNvPr>
          <p:cNvSpPr/>
          <p:nvPr/>
        </p:nvSpPr>
        <p:spPr>
          <a:xfrm rot="18206365">
            <a:off x="5508887" y="2353596"/>
            <a:ext cx="172785" cy="1173091"/>
          </a:xfrm>
          <a:prstGeom prst="up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Up-Down Arrow 10">
            <a:extLst>
              <a:ext uri="{FF2B5EF4-FFF2-40B4-BE49-F238E27FC236}">
                <a16:creationId xmlns:a16="http://schemas.microsoft.com/office/drawing/2014/main" id="{7273510E-2EBE-1EFC-AEA0-A2FDCA34D6B5}"/>
              </a:ext>
            </a:extLst>
          </p:cNvPr>
          <p:cNvSpPr/>
          <p:nvPr/>
        </p:nvSpPr>
        <p:spPr>
          <a:xfrm rot="3006707">
            <a:off x="5546159" y="2353594"/>
            <a:ext cx="172785" cy="1173091"/>
          </a:xfrm>
          <a:prstGeom prst="up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Up-Down Arrow 12">
            <a:extLst>
              <a:ext uri="{FF2B5EF4-FFF2-40B4-BE49-F238E27FC236}">
                <a16:creationId xmlns:a16="http://schemas.microsoft.com/office/drawing/2014/main" id="{577DE793-608B-AA56-58D3-6D9D4590C0BC}"/>
              </a:ext>
            </a:extLst>
          </p:cNvPr>
          <p:cNvSpPr/>
          <p:nvPr/>
        </p:nvSpPr>
        <p:spPr>
          <a:xfrm rot="18206365">
            <a:off x="3024574" y="2309625"/>
            <a:ext cx="172785" cy="1173091"/>
          </a:xfrm>
          <a:prstGeom prst="up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Up-Down Arrow 13">
            <a:extLst>
              <a:ext uri="{FF2B5EF4-FFF2-40B4-BE49-F238E27FC236}">
                <a16:creationId xmlns:a16="http://schemas.microsoft.com/office/drawing/2014/main" id="{40CF739C-B91B-469A-E479-A1EF62293309}"/>
              </a:ext>
            </a:extLst>
          </p:cNvPr>
          <p:cNvSpPr/>
          <p:nvPr/>
        </p:nvSpPr>
        <p:spPr>
          <a:xfrm rot="3006707">
            <a:off x="3061846" y="2309623"/>
            <a:ext cx="172785" cy="1173091"/>
          </a:xfrm>
          <a:prstGeom prst="up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502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8CCCB6D-5162-4AAE-A5E3-3AC55410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BCD8C04-CC7B-40EF-82EB-E9821F79B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mountain in the distance&#10;&#10;Description automatically generated">
            <a:extLst>
              <a:ext uri="{FF2B5EF4-FFF2-40B4-BE49-F238E27FC236}">
                <a16:creationId xmlns:a16="http://schemas.microsoft.com/office/drawing/2014/main" id="{BEDA45C3-30F0-95BD-EA0E-C710505D8809}"/>
              </a:ext>
            </a:extLst>
          </p:cNvPr>
          <p:cNvPicPr>
            <a:picLocks noGrp="1" noChangeAspect="1"/>
          </p:cNvPicPr>
          <p:nvPr>
            <p:ph idx="1"/>
          </p:nvPr>
        </p:nvPicPr>
        <p:blipFill rotWithShape="1">
          <a:blip r:embed="rId2">
            <a:alphaModFix amt="40000"/>
          </a:blip>
          <a:srcRect l="3612" r="3974"/>
          <a:stretch/>
        </p:blipFill>
        <p:spPr>
          <a:xfrm>
            <a:off x="-170" y="10"/>
            <a:ext cx="8450317" cy="6857990"/>
          </a:xfrm>
          <a:prstGeom prst="rect">
            <a:avLst/>
          </a:prstGeom>
        </p:spPr>
      </p:pic>
      <p:pic>
        <p:nvPicPr>
          <p:cNvPr id="7" name="Picture 6" descr="A group of people in a terminal&#10;&#10;Description automatically generated">
            <a:extLst>
              <a:ext uri="{FF2B5EF4-FFF2-40B4-BE49-F238E27FC236}">
                <a16:creationId xmlns:a16="http://schemas.microsoft.com/office/drawing/2014/main" id="{BF3EFDAD-BF47-9F20-34C3-79E7ABEBA971}"/>
              </a:ext>
            </a:extLst>
          </p:cNvPr>
          <p:cNvPicPr>
            <a:picLocks noChangeAspect="1"/>
          </p:cNvPicPr>
          <p:nvPr/>
        </p:nvPicPr>
        <p:blipFill rotWithShape="1">
          <a:blip r:embed="rId3"/>
          <a:srcRect b="13740"/>
          <a:stretch/>
        </p:blipFill>
        <p:spPr>
          <a:xfrm>
            <a:off x="6225997" y="-2458"/>
            <a:ext cx="5962785"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293416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8CCCB6D-5162-4AAE-A5E3-3AC55410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BCD8C04-CC7B-40EF-82EB-E9821F79B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up of a tree with pink flowers&#10;&#10;Description automatically generated">
            <a:extLst>
              <a:ext uri="{FF2B5EF4-FFF2-40B4-BE49-F238E27FC236}">
                <a16:creationId xmlns:a16="http://schemas.microsoft.com/office/drawing/2014/main" id="{78FC2812-1EAC-1B35-93F3-1C971AF25856}"/>
              </a:ext>
            </a:extLst>
          </p:cNvPr>
          <p:cNvPicPr>
            <a:picLocks noChangeAspect="1"/>
          </p:cNvPicPr>
          <p:nvPr/>
        </p:nvPicPr>
        <p:blipFill rotWithShape="1">
          <a:blip r:embed="rId2">
            <a:alphaModFix amt="40000"/>
          </a:blip>
          <a:srcRect r="7586"/>
          <a:stretch/>
        </p:blipFill>
        <p:spPr>
          <a:xfrm>
            <a:off x="-170" y="10"/>
            <a:ext cx="8450317" cy="6857990"/>
          </a:xfrm>
          <a:prstGeom prst="rect">
            <a:avLst/>
          </a:prstGeom>
        </p:spPr>
      </p:pic>
      <p:pic>
        <p:nvPicPr>
          <p:cNvPr id="5" name="Content Placeholder 4" descr="A group of people sitting in a room&#10;&#10;Description automatically generated">
            <a:extLst>
              <a:ext uri="{FF2B5EF4-FFF2-40B4-BE49-F238E27FC236}">
                <a16:creationId xmlns:a16="http://schemas.microsoft.com/office/drawing/2014/main" id="{0DDBA36D-1EED-838B-E5B4-0D140CAFB496}"/>
              </a:ext>
            </a:extLst>
          </p:cNvPr>
          <p:cNvPicPr>
            <a:picLocks noGrp="1" noChangeAspect="1"/>
          </p:cNvPicPr>
          <p:nvPr>
            <p:ph idx="1"/>
          </p:nvPr>
        </p:nvPicPr>
        <p:blipFill rotWithShape="1">
          <a:blip r:embed="rId3"/>
          <a:srcRect r="34790"/>
          <a:stretch/>
        </p:blipFill>
        <p:spPr>
          <a:xfrm>
            <a:off x="6225997" y="-2458"/>
            <a:ext cx="5962785"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333790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38127-317D-2650-6A28-396558D0B198}"/>
              </a:ext>
            </a:extLst>
          </p:cNvPr>
          <p:cNvSpPr>
            <a:spLocks noGrp="1"/>
          </p:cNvSpPr>
          <p:nvPr>
            <p:ph type="title"/>
          </p:nvPr>
        </p:nvSpPr>
        <p:spPr/>
        <p:txBody>
          <a:bodyPr/>
          <a:lstStyle/>
          <a:p>
            <a:r>
              <a:rPr lang="en-US" dirty="0"/>
              <a:t>Today's Topics</a:t>
            </a:r>
          </a:p>
        </p:txBody>
      </p:sp>
      <p:sp>
        <p:nvSpPr>
          <p:cNvPr id="3" name="Content Placeholder 2">
            <a:extLst>
              <a:ext uri="{FF2B5EF4-FFF2-40B4-BE49-F238E27FC236}">
                <a16:creationId xmlns:a16="http://schemas.microsoft.com/office/drawing/2014/main" id="{F5850AB3-47C1-58AB-7CB5-D5F454F4D79A}"/>
              </a:ext>
            </a:extLst>
          </p:cNvPr>
          <p:cNvSpPr>
            <a:spLocks noGrp="1"/>
          </p:cNvSpPr>
          <p:nvPr>
            <p:ph idx="1"/>
          </p:nvPr>
        </p:nvSpPr>
        <p:spPr/>
        <p:txBody>
          <a:bodyPr/>
          <a:lstStyle/>
          <a:p>
            <a:r>
              <a:rPr lang="en-US" dirty="0"/>
              <a:t>Regex exercise review</a:t>
            </a:r>
          </a:p>
          <a:p>
            <a:pPr lvl="1"/>
            <a:r>
              <a:rPr lang="en-US" i="1" dirty="0">
                <a:solidFill>
                  <a:schemeClr val="accent1"/>
                </a:solidFill>
              </a:rPr>
              <a:t>do it live in class</a:t>
            </a:r>
          </a:p>
          <a:p>
            <a:pPr lvl="0"/>
            <a:r>
              <a:rPr lang="en-US" dirty="0">
                <a:solidFill>
                  <a:prstClr val="black"/>
                </a:solidFill>
              </a:rPr>
              <a:t>Stylometry</a:t>
            </a:r>
          </a:p>
          <a:p>
            <a:pPr lvl="1"/>
            <a:r>
              <a:rPr lang="en-US" dirty="0">
                <a:solidFill>
                  <a:prstClr val="black"/>
                </a:solidFill>
              </a:rPr>
              <a:t>simple statistics to figure out authorship</a:t>
            </a:r>
          </a:p>
          <a:p>
            <a:pPr lvl="1"/>
            <a:endParaRPr lang="en-US" i="1" dirty="0">
              <a:solidFill>
                <a:schemeClr val="accent1"/>
              </a:solidFill>
            </a:endParaRPr>
          </a:p>
        </p:txBody>
      </p:sp>
    </p:spTree>
    <p:extLst>
      <p:ext uri="{BB962C8B-B14F-4D97-AF65-F5344CB8AC3E}">
        <p14:creationId xmlns:p14="http://schemas.microsoft.com/office/powerpoint/2010/main" val="3682726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DF12B-FADA-EC7E-3177-FA4A7F010C27}"/>
              </a:ext>
            </a:extLst>
          </p:cNvPr>
          <p:cNvSpPr>
            <a:spLocks noGrp="1"/>
          </p:cNvSpPr>
          <p:nvPr>
            <p:ph type="title"/>
          </p:nvPr>
        </p:nvSpPr>
        <p:spPr/>
        <p:txBody>
          <a:bodyPr/>
          <a:lstStyle/>
          <a:p>
            <a:r>
              <a:rPr lang="en-US" dirty="0"/>
              <a:t>Today's Topics</a:t>
            </a:r>
          </a:p>
        </p:txBody>
      </p:sp>
      <p:sp>
        <p:nvSpPr>
          <p:cNvPr id="3" name="Content Placeholder 2">
            <a:extLst>
              <a:ext uri="{FF2B5EF4-FFF2-40B4-BE49-F238E27FC236}">
                <a16:creationId xmlns:a16="http://schemas.microsoft.com/office/drawing/2014/main" id="{1428BC15-4612-560E-00F7-956E06747C75}"/>
              </a:ext>
            </a:extLst>
          </p:cNvPr>
          <p:cNvSpPr>
            <a:spLocks noGrp="1"/>
          </p:cNvSpPr>
          <p:nvPr>
            <p:ph idx="1"/>
          </p:nvPr>
        </p:nvSpPr>
        <p:spPr/>
        <p:txBody>
          <a:bodyPr/>
          <a:lstStyle/>
          <a:p>
            <a:r>
              <a:rPr lang="en-US" dirty="0"/>
              <a:t>Stylometry: Mendenhall 1887 (Science)</a:t>
            </a:r>
          </a:p>
          <a:p>
            <a:pPr lvl="1"/>
            <a:r>
              <a:rPr lang="en-US" b="1" dirty="0"/>
              <a:t>Homework</a:t>
            </a:r>
            <a:r>
              <a:rPr lang="en-US" dirty="0"/>
              <a:t>: </a:t>
            </a:r>
            <a:r>
              <a:rPr lang="en-US" dirty="0">
                <a:solidFill>
                  <a:schemeClr val="accent1"/>
                </a:solidFill>
              </a:rPr>
              <a:t>please read this paper for next time</a:t>
            </a:r>
            <a:r>
              <a:rPr lang="en-US" dirty="0"/>
              <a:t> (on course website)</a:t>
            </a:r>
          </a:p>
          <a:p>
            <a:pPr lvl="1"/>
            <a:r>
              <a:rPr lang="en-US" dirty="0">
                <a:solidFill>
                  <a:schemeClr val="accent1"/>
                </a:solidFill>
              </a:rPr>
              <a:t>word-spectrum</a:t>
            </a:r>
            <a:r>
              <a:rPr lang="en-US" dirty="0"/>
              <a:t> (histogram plot) vs. mean word length</a:t>
            </a:r>
          </a:p>
          <a:p>
            <a:pPr lvl="1"/>
            <a:r>
              <a:rPr lang="en-US" dirty="0"/>
              <a:t>chunking the corpus into groups</a:t>
            </a:r>
          </a:p>
          <a:p>
            <a:pPr lvl="1"/>
            <a:r>
              <a:rPr lang="en-US" dirty="0"/>
              <a:t>group or chunk size in thousands of words</a:t>
            </a:r>
          </a:p>
          <a:p>
            <a:pPr lvl="1"/>
            <a:r>
              <a:rPr lang="en-US" dirty="0"/>
              <a:t>the effect of punctuation on the word-spectrum</a:t>
            </a:r>
          </a:p>
          <a:p>
            <a:pPr lvl="1"/>
            <a:r>
              <a:rPr lang="en-US" dirty="0"/>
              <a:t>histogram plotting: using matplotlib</a:t>
            </a:r>
          </a:p>
          <a:p>
            <a:endParaRPr lang="en-US" dirty="0"/>
          </a:p>
        </p:txBody>
      </p:sp>
    </p:spTree>
    <p:extLst>
      <p:ext uri="{BB962C8B-B14F-4D97-AF65-F5344CB8AC3E}">
        <p14:creationId xmlns:p14="http://schemas.microsoft.com/office/powerpoint/2010/main" val="2022512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67D83-0713-0DF4-29FA-1ACE349D3D90}"/>
              </a:ext>
            </a:extLst>
          </p:cNvPr>
          <p:cNvSpPr>
            <a:spLocks noGrp="1"/>
          </p:cNvSpPr>
          <p:nvPr>
            <p:ph type="title"/>
          </p:nvPr>
        </p:nvSpPr>
        <p:spPr/>
        <p:txBody>
          <a:bodyPr/>
          <a:lstStyle/>
          <a:p>
            <a:r>
              <a:rPr lang="en-US" dirty="0"/>
              <a:t>Regex Exercises</a:t>
            </a:r>
          </a:p>
        </p:txBody>
      </p:sp>
      <p:sp>
        <p:nvSpPr>
          <p:cNvPr id="3" name="Content Placeholder 2">
            <a:extLst>
              <a:ext uri="{FF2B5EF4-FFF2-40B4-BE49-F238E27FC236}">
                <a16:creationId xmlns:a16="http://schemas.microsoft.com/office/drawing/2014/main" id="{5ACFE2C1-BAD5-3ED8-E39B-D126B2C23B83}"/>
              </a:ext>
            </a:extLst>
          </p:cNvPr>
          <p:cNvSpPr>
            <a:spLocks noGrp="1"/>
          </p:cNvSpPr>
          <p:nvPr>
            <p:ph idx="1"/>
          </p:nvPr>
        </p:nvSpPr>
        <p:spPr/>
        <p:txBody>
          <a:bodyPr/>
          <a:lstStyle/>
          <a:p>
            <a:r>
              <a:rPr lang="en-US" dirty="0"/>
              <a:t>Text file on course website: </a:t>
            </a:r>
            <a:r>
              <a:rPr lang="en-US" i="1" dirty="0"/>
              <a:t>Oliver Twist</a:t>
            </a:r>
            <a:r>
              <a:rPr lang="en-US" dirty="0"/>
              <a:t>, Charles Dickens, 1838</a:t>
            </a:r>
          </a:p>
          <a:p>
            <a:pPr lvl="1"/>
            <a:r>
              <a:rPr lang="en-US" dirty="0"/>
              <a:t>imported from Project Gutenberg (</a:t>
            </a:r>
            <a:r>
              <a:rPr lang="en-US" dirty="0">
                <a:hlinkClick r:id="rId2"/>
              </a:rPr>
              <a:t>https://www.gutenberg.org</a:t>
            </a:r>
            <a:r>
              <a:rPr lang="en-US" dirty="0"/>
              <a:t>)</a:t>
            </a:r>
          </a:p>
          <a:p>
            <a:pPr lvl="1"/>
            <a:r>
              <a:rPr lang="en-US" sz="2000" dirty="0" err="1">
                <a:latin typeface="Menlo" panose="020B0609030804020204" pitchFamily="49" charset="0"/>
                <a:ea typeface="Menlo" panose="020B0609030804020204" pitchFamily="49" charset="0"/>
                <a:cs typeface="Menlo" panose="020B0609030804020204" pitchFamily="49" charset="0"/>
              </a:rPr>
              <a:t>oliver_twist.txt</a:t>
            </a:r>
            <a:endParaRPr lang="en-US" sz="2000" dirty="0">
              <a:latin typeface="Menlo" panose="020B0609030804020204" pitchFamily="49" charset="0"/>
              <a:ea typeface="Menlo" panose="020B0609030804020204" pitchFamily="49" charset="0"/>
              <a:cs typeface="Menlo" panose="020B0609030804020204" pitchFamily="49" charset="0"/>
            </a:endParaRPr>
          </a:p>
          <a:p>
            <a:r>
              <a:rPr lang="en-US" sz="2400" dirty="0"/>
              <a:t>How to import it:</a:t>
            </a:r>
          </a:p>
          <a:p>
            <a:pPr lvl="1"/>
            <a:r>
              <a:rPr lang="en-US" dirty="0"/>
              <a:t>first, be in the right working directory</a:t>
            </a:r>
          </a:p>
          <a:p>
            <a:pPr lvl="1"/>
            <a:r>
              <a:rPr lang="en-US" sz="2000" dirty="0">
                <a:latin typeface="Menlo" panose="020B0609030804020204" pitchFamily="49" charset="0"/>
                <a:ea typeface="Menlo" panose="020B0609030804020204" pitchFamily="49" charset="0"/>
                <a:cs typeface="Menlo" panose="020B0609030804020204" pitchFamily="49" charset="0"/>
              </a:rPr>
              <a:t>raw = open('</a:t>
            </a:r>
            <a:r>
              <a:rPr lang="en-US" sz="2000" dirty="0" err="1">
                <a:latin typeface="Menlo" panose="020B0609030804020204" pitchFamily="49" charset="0"/>
                <a:ea typeface="Menlo" panose="020B0609030804020204" pitchFamily="49" charset="0"/>
                <a:cs typeface="Menlo" panose="020B0609030804020204" pitchFamily="49" charset="0"/>
              </a:rPr>
              <a:t>oliver_twist.txt</a:t>
            </a:r>
            <a:r>
              <a:rPr lang="en-US" sz="2000" dirty="0">
                <a:latin typeface="Menlo" panose="020B0609030804020204" pitchFamily="49" charset="0"/>
                <a:ea typeface="Menlo" panose="020B0609030804020204" pitchFamily="49" charset="0"/>
                <a:cs typeface="Menlo" panose="020B0609030804020204" pitchFamily="49" charset="0"/>
              </a:rPr>
              <a:t>', encoding='utf-8', errors='ignore').read()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Check it has been imported correctly:</a:t>
            </a:r>
          </a:p>
          <a:p>
            <a:pPr marL="0" indent="0">
              <a:buNone/>
            </a:pPr>
            <a:r>
              <a:rPr lang="en-US" sz="2000" dirty="0">
                <a:solidFill>
                  <a:srgbClr val="000000"/>
                </a:solidFill>
                <a:effectLst/>
                <a:latin typeface="Menlo" panose="020B0609030804020204" pitchFamily="49" charset="0"/>
              </a:rPr>
              <a:t>&gt;&gt;&gt; </a:t>
            </a:r>
            <a:r>
              <a:rPr lang="en-US" sz="2000" dirty="0" err="1">
                <a:solidFill>
                  <a:srgbClr val="000000"/>
                </a:solidFill>
                <a:effectLst/>
                <a:latin typeface="Menlo" panose="020B0609030804020204" pitchFamily="49" charset="0"/>
              </a:rPr>
              <a:t>len</a:t>
            </a:r>
            <a:r>
              <a:rPr lang="en-US" sz="2000" dirty="0">
                <a:solidFill>
                  <a:srgbClr val="000000"/>
                </a:solidFill>
                <a:effectLst/>
                <a:latin typeface="Menlo" panose="020B0609030804020204" pitchFamily="49" charset="0"/>
              </a:rPr>
              <a:t>(raw)</a:t>
            </a:r>
          </a:p>
          <a:p>
            <a:pPr marL="0" indent="0">
              <a:buNone/>
            </a:pPr>
            <a:r>
              <a:rPr lang="en-US" sz="2000" dirty="0">
                <a:solidFill>
                  <a:srgbClr val="000000"/>
                </a:solidFill>
                <a:effectLst/>
                <a:latin typeface="Menlo" panose="020B0609030804020204" pitchFamily="49" charset="0"/>
              </a:rPr>
              <a:t>893534</a:t>
            </a:r>
          </a:p>
          <a:p>
            <a:pPr lvl="1"/>
            <a:endParaRPr lang="en-US" sz="2000" dirty="0">
              <a:latin typeface="Menlo" panose="020B0609030804020204" pitchFamily="49" charset="0"/>
              <a:ea typeface="Menlo" panose="020B0609030804020204" pitchFamily="49" charset="0"/>
              <a:cs typeface="Menlo" panose="020B0609030804020204" pitchFamily="49" charset="0"/>
            </a:endParaRPr>
          </a:p>
          <a:p>
            <a:endParaRPr lang="en-US" dirty="0"/>
          </a:p>
        </p:txBody>
      </p:sp>
    </p:spTree>
    <p:extLst>
      <p:ext uri="{BB962C8B-B14F-4D97-AF65-F5344CB8AC3E}">
        <p14:creationId xmlns:p14="http://schemas.microsoft.com/office/powerpoint/2010/main" val="370033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67D83-0713-0DF4-29FA-1ACE349D3D90}"/>
              </a:ext>
            </a:extLst>
          </p:cNvPr>
          <p:cNvSpPr>
            <a:spLocks noGrp="1"/>
          </p:cNvSpPr>
          <p:nvPr>
            <p:ph type="title"/>
          </p:nvPr>
        </p:nvSpPr>
        <p:spPr/>
        <p:txBody>
          <a:bodyPr/>
          <a:lstStyle/>
          <a:p>
            <a:r>
              <a:rPr lang="en-US" dirty="0"/>
              <a:t>Regex Exercise 1</a:t>
            </a:r>
          </a:p>
        </p:txBody>
      </p:sp>
      <p:sp>
        <p:nvSpPr>
          <p:cNvPr id="3" name="Content Placeholder 2">
            <a:extLst>
              <a:ext uri="{FF2B5EF4-FFF2-40B4-BE49-F238E27FC236}">
                <a16:creationId xmlns:a16="http://schemas.microsoft.com/office/drawing/2014/main" id="{5ACFE2C1-BAD5-3ED8-E39B-D126B2C23B83}"/>
              </a:ext>
            </a:extLst>
          </p:cNvPr>
          <p:cNvSpPr>
            <a:spLocks noGrp="1"/>
          </p:cNvSpPr>
          <p:nvPr>
            <p:ph idx="1"/>
          </p:nvPr>
        </p:nvSpPr>
        <p:spPr/>
        <p:txBody>
          <a:bodyPr>
            <a:normAutofit/>
          </a:bodyPr>
          <a:lstStyle/>
          <a:p>
            <a:r>
              <a:rPr lang="en-US" dirty="0"/>
              <a:t>Look for all 3 letter words ending in </a:t>
            </a:r>
            <a:r>
              <a:rPr lang="en-US" i="1" dirty="0" err="1"/>
              <a:t>ly</a:t>
            </a:r>
            <a:r>
              <a:rPr lang="en-US" dirty="0"/>
              <a:t> in </a:t>
            </a:r>
            <a:r>
              <a:rPr lang="en-US" sz="2400" dirty="0">
                <a:latin typeface="Menlo" panose="020B0609030804020204" pitchFamily="49" charset="0"/>
                <a:ea typeface="Menlo" panose="020B0609030804020204" pitchFamily="49" charset="0"/>
                <a:cs typeface="Menlo" panose="020B0609030804020204" pitchFamily="49" charset="0"/>
              </a:rPr>
              <a:t>raw</a:t>
            </a:r>
            <a:r>
              <a:rPr lang="en-US" dirty="0"/>
              <a:t> using a regex.</a:t>
            </a:r>
          </a:p>
          <a:p>
            <a:pPr lvl="1"/>
            <a:r>
              <a:rPr lang="en-US" dirty="0"/>
              <a:t>How many of them are there?</a:t>
            </a:r>
          </a:p>
          <a:p>
            <a:r>
              <a:rPr lang="en-US" dirty="0"/>
              <a:t>Hints: </a:t>
            </a:r>
          </a:p>
          <a:p>
            <a:pPr lvl="1"/>
            <a:r>
              <a:rPr lang="en-US" dirty="0">
                <a:latin typeface="Menlo" panose="020B0609030804020204" pitchFamily="49" charset="0"/>
                <a:ea typeface="Menlo" panose="020B0609030804020204" pitchFamily="49" charset="0"/>
                <a:cs typeface="Menlo" panose="020B0609030804020204" pitchFamily="49" charset="0"/>
              </a:rPr>
              <a:t>\w</a:t>
            </a:r>
            <a:r>
              <a:rPr lang="en-US" dirty="0"/>
              <a:t> = word character, </a:t>
            </a:r>
          </a:p>
          <a:p>
            <a:pPr lvl="1"/>
            <a:r>
              <a:rPr lang="en-US" dirty="0">
                <a:latin typeface="Menlo" panose="020B0609030804020204" pitchFamily="49" charset="0"/>
                <a:ea typeface="Menlo" panose="020B0609030804020204" pitchFamily="49" charset="0"/>
                <a:cs typeface="Menlo" panose="020B0609030804020204" pitchFamily="49" charset="0"/>
              </a:rPr>
              <a:t>\W</a:t>
            </a:r>
            <a:r>
              <a:rPr lang="en-US" dirty="0"/>
              <a:t> = non-word character, </a:t>
            </a:r>
          </a:p>
          <a:p>
            <a:pPr lvl="1"/>
            <a:r>
              <a:rPr lang="en-US" dirty="0">
                <a:latin typeface="Menlo" panose="020B0609030804020204" pitchFamily="49" charset="0"/>
                <a:ea typeface="Menlo" panose="020B0609030804020204" pitchFamily="49" charset="0"/>
                <a:cs typeface="Menlo" panose="020B0609030804020204" pitchFamily="49" charset="0"/>
              </a:rPr>
              <a:t>\b</a:t>
            </a:r>
            <a:r>
              <a:rPr lang="en-US" dirty="0"/>
              <a:t> = word boundary</a:t>
            </a:r>
          </a:p>
        </p:txBody>
      </p:sp>
    </p:spTree>
    <p:extLst>
      <p:ext uri="{BB962C8B-B14F-4D97-AF65-F5344CB8AC3E}">
        <p14:creationId xmlns:p14="http://schemas.microsoft.com/office/powerpoint/2010/main" val="23610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6F43C-A492-B021-F9CB-25A3E0DD35C9}"/>
              </a:ext>
            </a:extLst>
          </p:cNvPr>
          <p:cNvSpPr>
            <a:spLocks noGrp="1"/>
          </p:cNvSpPr>
          <p:nvPr>
            <p:ph type="title"/>
          </p:nvPr>
        </p:nvSpPr>
        <p:spPr/>
        <p:txBody>
          <a:bodyPr/>
          <a:lstStyle/>
          <a:p>
            <a:r>
              <a:rPr lang="en-US" dirty="0"/>
              <a:t>Regex Exercise 2</a:t>
            </a:r>
          </a:p>
        </p:txBody>
      </p:sp>
      <p:sp>
        <p:nvSpPr>
          <p:cNvPr id="3" name="Content Placeholder 2">
            <a:extLst>
              <a:ext uri="{FF2B5EF4-FFF2-40B4-BE49-F238E27FC236}">
                <a16:creationId xmlns:a16="http://schemas.microsoft.com/office/drawing/2014/main" id="{DCFE67E1-83FF-CF46-0585-5A8C927C81DE}"/>
              </a:ext>
            </a:extLst>
          </p:cNvPr>
          <p:cNvSpPr>
            <a:spLocks noGrp="1"/>
          </p:cNvSpPr>
          <p:nvPr>
            <p:ph idx="1"/>
          </p:nvPr>
        </p:nvSpPr>
        <p:spPr/>
        <p:txBody>
          <a:bodyPr/>
          <a:lstStyle/>
          <a:p>
            <a:r>
              <a:rPr lang="en-US" dirty="0"/>
              <a:t>Look </a:t>
            </a:r>
            <a:r>
              <a:rPr lang="en-US" dirty="0">
                <a:solidFill>
                  <a:prstClr val="black"/>
                </a:solidFill>
              </a:rPr>
              <a:t>in </a:t>
            </a:r>
            <a:r>
              <a:rPr lang="en-US" sz="2400" dirty="0">
                <a:solidFill>
                  <a:prstClr val="black"/>
                </a:solidFill>
                <a:latin typeface="Menlo" panose="020B0609030804020204" pitchFamily="49" charset="0"/>
                <a:ea typeface="Menlo" panose="020B0609030804020204" pitchFamily="49" charset="0"/>
                <a:cs typeface="Menlo" panose="020B0609030804020204" pitchFamily="49" charset="0"/>
              </a:rPr>
              <a:t>raw </a:t>
            </a:r>
            <a:r>
              <a:rPr lang="en-US" dirty="0"/>
              <a:t>for all words ending in </a:t>
            </a:r>
            <a:r>
              <a:rPr lang="en-US" dirty="0" err="1"/>
              <a:t>ly</a:t>
            </a:r>
            <a:r>
              <a:rPr lang="en-US" dirty="0"/>
              <a:t> that are 14 or more letters long.</a:t>
            </a:r>
          </a:p>
          <a:p>
            <a:pPr lvl="1"/>
            <a:r>
              <a:rPr lang="en-US" dirty="0"/>
              <a:t>How many of them are there?</a:t>
            </a:r>
          </a:p>
          <a:p>
            <a:r>
              <a:rPr lang="en-US" dirty="0"/>
              <a:t>Different solutions are possible:</a:t>
            </a:r>
          </a:p>
          <a:p>
            <a:pPr lvl="1"/>
            <a:r>
              <a:rPr lang="en-US" dirty="0"/>
              <a:t>use </a:t>
            </a:r>
            <a:r>
              <a:rPr lang="en-US" dirty="0" err="1"/>
              <a:t>re.findall</a:t>
            </a:r>
            <a:r>
              <a:rPr lang="en-US" dirty="0"/>
              <a:t>(), collect all answers into a list , filter them by a conditional list comprehension</a:t>
            </a:r>
          </a:p>
          <a:p>
            <a:pPr lvl="1"/>
            <a:r>
              <a:rPr lang="en-US" dirty="0"/>
              <a:t>use </a:t>
            </a:r>
            <a:r>
              <a:rPr lang="en-US" dirty="0" err="1"/>
              <a:t>re.findall</a:t>
            </a:r>
            <a:r>
              <a:rPr lang="en-US" dirty="0"/>
              <a:t>() with a regex with {12,}</a:t>
            </a:r>
          </a:p>
          <a:p>
            <a:pPr lvl="1"/>
            <a:endParaRPr lang="en-US" dirty="0"/>
          </a:p>
        </p:txBody>
      </p:sp>
    </p:spTree>
    <p:extLst>
      <p:ext uri="{BB962C8B-B14F-4D97-AF65-F5344CB8AC3E}">
        <p14:creationId xmlns:p14="http://schemas.microsoft.com/office/powerpoint/2010/main" val="422722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53</TotalTime>
  <Words>1002</Words>
  <Application>Microsoft Macintosh PowerPoint</Application>
  <PresentationFormat>Widescreen</PresentationFormat>
  <Paragraphs>127</Paragraphs>
  <Slides>28</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Aptos</vt:lpstr>
      <vt:lpstr>Aptos Display</vt:lpstr>
      <vt:lpstr>Arial</vt:lpstr>
      <vt:lpstr>Calibri</vt:lpstr>
      <vt:lpstr>Menlo</vt:lpstr>
      <vt:lpstr>Source Sans Pro</vt:lpstr>
      <vt:lpstr>Times New Roman</vt:lpstr>
      <vt:lpstr>Office Theme</vt:lpstr>
      <vt:lpstr>LING 388: Computers and Language</vt:lpstr>
      <vt:lpstr>Announcements</vt:lpstr>
      <vt:lpstr>PowerPoint Presentation</vt:lpstr>
      <vt:lpstr>PowerPoint Presentation</vt:lpstr>
      <vt:lpstr>Today's Topics</vt:lpstr>
      <vt:lpstr>Today's Topics</vt:lpstr>
      <vt:lpstr>Regex Exercises</vt:lpstr>
      <vt:lpstr>Regex Exercise 1</vt:lpstr>
      <vt:lpstr>Regex Exercise 2</vt:lpstr>
      <vt:lpstr>Regex Exercise 3</vt:lpstr>
      <vt:lpstr>Regex Exercise 4</vt:lpstr>
      <vt:lpstr>Stylometry</vt:lpstr>
      <vt:lpstr>Stylometry: a modern example</vt:lpstr>
      <vt:lpstr>Stylometry: a modern example</vt:lpstr>
      <vt:lpstr>Stylometry</vt:lpstr>
      <vt:lpstr>Stylometry: a modern example</vt:lpstr>
      <vt:lpstr>Stylometry</vt:lpstr>
      <vt:lpstr>Stylometry</vt:lpstr>
      <vt:lpstr>Stylometry</vt:lpstr>
      <vt:lpstr>Stylometry</vt:lpstr>
      <vt:lpstr>Stylometry</vt:lpstr>
      <vt:lpstr>Stylometry</vt:lpstr>
      <vt:lpstr>Stylometry</vt:lpstr>
      <vt:lpstr>Stylometry</vt:lpstr>
      <vt:lpstr>Stylometry</vt:lpstr>
      <vt:lpstr>Stylometry</vt:lpstr>
      <vt:lpstr>Stylometry</vt:lpstr>
      <vt:lpstr>Stylometry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LING 388: Computers and Language</dc:title>
  <dc:creator>sandiway@mac.com</dc:creator>
  <cp:lastModifiedBy>sandiway@mac.com</cp:lastModifiedBy>
  <cp:revision>3</cp:revision>
  <cp:lastPrinted>2024-03-14T12:38:59Z</cp:lastPrinted>
  <dcterms:created xsi:type="dcterms:W3CDTF">2024-03-14T11:51:32Z</dcterms:created>
  <dcterms:modified xsi:type="dcterms:W3CDTF">2024-03-14T12:45:12Z</dcterms:modified>
</cp:coreProperties>
</file>