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49" r:id="rId3"/>
    <p:sldId id="367" r:id="rId4"/>
    <p:sldId id="369" r:id="rId5"/>
    <p:sldId id="374" r:id="rId6"/>
    <p:sldId id="370" r:id="rId7"/>
    <p:sldId id="371" r:id="rId8"/>
    <p:sldId id="372" r:id="rId9"/>
    <p:sldId id="373" r:id="rId10"/>
    <p:sldId id="262" r:id="rId11"/>
    <p:sldId id="265" r:id="rId12"/>
    <p:sldId id="283" r:id="rId13"/>
    <p:sldId id="284" r:id="rId14"/>
    <p:sldId id="258" r:id="rId15"/>
    <p:sldId id="264" r:id="rId16"/>
    <p:sldId id="343" r:id="rId17"/>
    <p:sldId id="277" r:id="rId18"/>
    <p:sldId id="344" r:id="rId19"/>
    <p:sldId id="345" r:id="rId20"/>
    <p:sldId id="285" r:id="rId21"/>
    <p:sldId id="346" r:id="rId22"/>
    <p:sldId id="348" r:id="rId23"/>
    <p:sldId id="36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C01F-DBD0-46A4-7F4E-230165F34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22BA11-C2B0-04B4-194C-A30A1E84CB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448D5-F27C-F98B-82E3-2643AF7DE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5F52-F6C0-2642-AC55-A32E3F19D860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F1AEA-F12C-834C-ABF1-46E2E9F60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8C699-066A-7B9D-1641-27B6D0921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A77C-46C2-B04F-B1D1-8CCBC4D82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DED44-8C41-8C87-33E4-061C5A6D4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01734E-876A-33A5-DF81-F15451DA1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A3628-DD22-ABF0-0EC9-A6BF5B59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5F52-F6C0-2642-AC55-A32E3F19D860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4D73E-5071-D57D-6CDD-BC50B8AC8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72716-BE2E-D5D9-ECE4-64620C98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A77C-46C2-B04F-B1D1-8CCBC4D82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28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B42094-88A1-7EB4-AA64-C7B26C120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C1CB8-365D-D1B6-7851-FCD6337E1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41399-DD77-A3DD-2421-55742522F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5F52-F6C0-2642-AC55-A32E3F19D860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E11BB-E1F1-B642-4245-0E254CAB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50CE8-2E37-5F99-D78E-D7D7B1E4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A77C-46C2-B04F-B1D1-8CCBC4D82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23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AEFD4-0662-0F6E-BCFA-2C235E910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0F32A-A806-157F-C562-B879C773E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731C0-AB6E-9775-073F-2F995898C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5F52-F6C0-2642-AC55-A32E3F19D860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B2256-833F-184C-CCD9-7DDB1DA0D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A2112-9504-3BE5-D74A-EA7C2BB2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A77C-46C2-B04F-B1D1-8CCBC4D82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80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59AAC-CA2F-565E-A9C9-8711FF77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FA4E8-F9F1-8D70-FB91-1F3F7BFA0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F1E09-66E4-3C9B-3643-FB92629E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5F52-F6C0-2642-AC55-A32E3F19D860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7BC65-40E3-615E-021F-AA301799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2F823-76D3-BAF8-3811-5F7D8F8A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A77C-46C2-B04F-B1D1-8CCBC4D82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1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ED80-4FB5-4DC7-4D93-EAB521678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ABC3A-E54C-9D06-D229-C944D1480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771AC-4E88-2579-E145-8DFBB1226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AAEAB-C4C5-4D24-9C1F-C59F0C4A8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5F52-F6C0-2642-AC55-A32E3F19D860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28B52-9254-D9ED-4558-44BAC007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F847B-1907-6A2B-04C8-5285B875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A77C-46C2-B04F-B1D1-8CCBC4D82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75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AA855-561F-6DB4-B889-CB57C17A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1C8B9-4DB1-2182-DDD1-A6AD45568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C1CFB-0532-C764-6615-BF0E82CAE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B58DC-1751-94A4-D5CE-A1B60D2D0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1FB5DE-4FC6-5E37-F7C2-5914771F2F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E665C5-4198-AD37-B859-26C3E6C0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5F52-F6C0-2642-AC55-A32E3F19D860}" type="datetimeFigureOut">
              <a:rPr lang="en-US" smtClean="0"/>
              <a:t>2/23/24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034675-5378-C0D2-280C-6DF4723C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6886A9-BA5C-443F-6544-FF2E819BB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A77C-46C2-B04F-B1D1-8CCBC4D82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01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1D24-15C1-3A76-7658-2B4579ECD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D711FE-A384-4853-16F3-FC879E337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5F52-F6C0-2642-AC55-A32E3F19D860}" type="datetimeFigureOut">
              <a:rPr lang="en-US" smtClean="0"/>
              <a:t>2/23/24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B0D96-B7B4-2384-30E1-453A9D70C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E962-90D4-B635-684D-5283DCAA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A77C-46C2-B04F-B1D1-8CCBC4D82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62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32C7D7-892D-A364-F51D-D33381B7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5F52-F6C0-2642-AC55-A32E3F19D860}" type="datetimeFigureOut">
              <a:rPr lang="en-US" smtClean="0"/>
              <a:t>2/23/24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402C6E-273B-9E9E-7498-8AD0E434E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B0CB5-073E-0CCF-5CFA-738A3525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A77C-46C2-B04F-B1D1-8CCBC4D82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7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C4CA5-A87F-7A61-01A0-21AED8C3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3C12D-E513-A9DF-C259-A1BC30589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4FC35-72CF-A940-4224-2FE3F64F2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05992-121C-C9D1-99D0-579AF1442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5F52-F6C0-2642-AC55-A32E3F19D860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0C78A-8EEC-2062-7120-BBF1265D6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4483-2E2E-B0CF-4AF9-E526935C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A77C-46C2-B04F-B1D1-8CCBC4D82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A62E9-C4F0-6B76-C707-72D3F767D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02BA71-20D3-A75A-7426-944E0EF33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C4D06-8753-1891-36B8-B5E5B58B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62338-8353-0179-6BE3-4DE7FF0D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5F52-F6C0-2642-AC55-A32E3F19D860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8EC9D-BE4A-1B62-36C6-C9862039B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D6521-38EF-8F63-096F-D38BF8C4D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EA77C-46C2-B04F-B1D1-8CCBC4D82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76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13E2CF-EDA0-9088-7842-A194020E9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58B91-22E9-8D4E-D6CE-9A2904DD6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6EA05-2061-80EA-1115-D49352BCCA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A45F52-F6C0-2642-AC55-A32E3F19D860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77844-9899-4A06-CFB8-E8356EFE7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EF386-B047-D38D-4AE0-40EF2DC87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4EA77C-46C2-B04F-B1D1-8CCBC4D82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5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python.org/3/library/re.html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ocs.python.org/3/howto/regex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utenberg.org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14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19839-43B8-B74A-863E-D9A579D0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regex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FC101-DA61-D14C-9B37-A9FC49454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Summary:</a:t>
            </a:r>
          </a:p>
          <a:p>
            <a:pPr lvl="1"/>
            <a:r>
              <a:rPr lang="en-US" dirty="0"/>
              <a:t>\w	a character [A-Za-z0-9_]</a:t>
            </a:r>
          </a:p>
          <a:p>
            <a:pPr lvl="1"/>
            <a:r>
              <a:rPr lang="en-US" dirty="0"/>
              <a:t>\d	[0-9]</a:t>
            </a:r>
          </a:p>
          <a:p>
            <a:pPr lvl="1"/>
            <a:r>
              <a:rPr lang="en-US" dirty="0"/>
              <a:t>\b	word boundary</a:t>
            </a:r>
          </a:p>
          <a:p>
            <a:pPr lvl="1"/>
            <a:r>
              <a:rPr lang="en-US" dirty="0"/>
              <a:t>\s		space character [ \t\n\r\f\v]</a:t>
            </a:r>
          </a:p>
          <a:p>
            <a:r>
              <a:rPr lang="en-US" dirty="0"/>
              <a:t>Operators:</a:t>
            </a:r>
          </a:p>
          <a:p>
            <a:pPr lvl="1"/>
            <a:r>
              <a:rPr lang="en-US" dirty="0"/>
              <a:t>*		zero or more repeats</a:t>
            </a:r>
          </a:p>
          <a:p>
            <a:pPr lvl="1"/>
            <a:r>
              <a:rPr lang="en-US" dirty="0"/>
              <a:t>+		one or more repeats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?		zero or one repeats</a:t>
            </a:r>
          </a:p>
          <a:p>
            <a:pPr lvl="1"/>
            <a:r>
              <a:rPr lang="en-US" dirty="0"/>
              <a:t>(      )	grouping</a:t>
            </a:r>
          </a:p>
          <a:p>
            <a:r>
              <a:rPr lang="en-US" dirty="0"/>
              <a:t>Raw string (avoid escaping \):</a:t>
            </a:r>
          </a:p>
          <a:p>
            <a:pPr lvl="1"/>
            <a:r>
              <a:rPr lang="en-US" dirty="0"/>
              <a:t>r"\w+"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4869A-BB12-B34A-B347-8902D8F8E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825625"/>
            <a:ext cx="576020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Negation:</a:t>
            </a:r>
          </a:p>
          <a:p>
            <a:pPr lvl="1"/>
            <a:r>
              <a:rPr lang="en-US" dirty="0"/>
              <a:t>\W	anything not in \w</a:t>
            </a:r>
          </a:p>
          <a:p>
            <a:pPr lvl="1"/>
            <a:r>
              <a:rPr lang="en-US" dirty="0"/>
              <a:t>\D	anything not in \d</a:t>
            </a:r>
          </a:p>
          <a:p>
            <a:r>
              <a:rPr lang="en-US" dirty="0"/>
              <a:t>Methods:</a:t>
            </a:r>
          </a:p>
          <a:p>
            <a:pPr lvl="1"/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 =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re.search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2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pattern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string)</a:t>
            </a:r>
          </a:p>
          <a:p>
            <a:pPr lvl="2"/>
            <a:r>
              <a:rPr lang="en-US" dirty="0"/>
              <a:t>return match object or None</a:t>
            </a:r>
          </a:p>
          <a:p>
            <a:pPr lvl="1"/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 =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re.match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2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pattern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string)</a:t>
            </a:r>
          </a:p>
          <a:p>
            <a:pPr lvl="2"/>
            <a:r>
              <a:rPr lang="en-US" dirty="0"/>
              <a:t>return match object or None</a:t>
            </a:r>
          </a:p>
          <a:p>
            <a:pPr lvl="1"/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 =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re.findall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2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pattern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string)</a:t>
            </a:r>
          </a:p>
          <a:p>
            <a:pPr lvl="2"/>
            <a:r>
              <a:rPr lang="en-US" sz="1900" dirty="0">
                <a:solidFill>
                  <a:srgbClr val="FF0000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return list of strings/tuples</a:t>
            </a:r>
          </a:p>
          <a:p>
            <a:pPr lvl="1"/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 =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re.finditer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2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pattern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string)</a:t>
            </a:r>
          </a:p>
          <a:p>
            <a:pPr lvl="2"/>
            <a:r>
              <a:rPr lang="en-US" sz="19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return list of match objects or None</a:t>
            </a:r>
          </a:p>
          <a:p>
            <a:r>
              <a:rPr lang="en-US" dirty="0"/>
              <a:t>Full Documentation: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https://docs.python.org/3/library/re.html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Line Callout 1 4">
            <a:extLst>
              <a:ext uri="{FF2B5EF4-FFF2-40B4-BE49-F238E27FC236}">
                <a16:creationId xmlns:a16="http://schemas.microsoft.com/office/drawing/2014/main" id="{0C1B5754-7DCF-1342-AA9A-C3C190C288ED}"/>
              </a:ext>
            </a:extLst>
          </p:cNvPr>
          <p:cNvSpPr/>
          <p:nvPr/>
        </p:nvSpPr>
        <p:spPr>
          <a:xfrm>
            <a:off x="3451275" y="1408534"/>
            <a:ext cx="2644725" cy="564308"/>
          </a:xfrm>
          <a:prstGeom prst="borderCallout1">
            <a:avLst>
              <a:gd name="adj1" fmla="val 109382"/>
              <a:gd name="adj2" fmla="val 49096"/>
              <a:gd name="adj3" fmla="val 150302"/>
              <a:gd name="adj4" fmla="val 4268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Unicode characters ok in Python 3.x</a:t>
            </a:r>
          </a:p>
        </p:txBody>
      </p:sp>
    </p:spTree>
    <p:extLst>
      <p:ext uri="{BB962C8B-B14F-4D97-AF65-F5344CB8AC3E}">
        <p14:creationId xmlns:p14="http://schemas.microsoft.com/office/powerpoint/2010/main" val="97280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AC06C-92B4-6349-A97A-90E83665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89480-52B4-6A4F-B5E5-1DDB4E879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65883"/>
          </a:xfrm>
        </p:spPr>
        <p:txBody>
          <a:bodyPr/>
          <a:lstStyle/>
          <a:p>
            <a:r>
              <a:rPr lang="en-US" dirty="0"/>
              <a:t>More examples from </a:t>
            </a:r>
            <a:r>
              <a:rPr lang="en-US" dirty="0">
                <a:hlinkClick r:id="rId2"/>
              </a:rPr>
              <a:t>https://docs.python.org/3/howto/regex.html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8C2FD-CA91-5948-99FC-7D6222CAE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77" y="2714631"/>
            <a:ext cx="10298723" cy="30131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3725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565E-87C0-2D41-9F14-3248C390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Insensitive regex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B6E48-72CA-114C-BB86-849A9E96E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Extra parameter: using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re.IGNORECASE</a:t>
            </a:r>
            <a:endParaRPr lang="en-US" sz="2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import re</a:t>
            </a:r>
          </a:p>
          <a:p>
            <a:pPr marL="0" indent="0"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string = "The the The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"</a:t>
            </a:r>
          </a:p>
          <a:p>
            <a:pPr marL="0" indent="0">
              <a:buNone/>
            </a:pP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</a:t>
            </a:r>
            <a:r>
              <a:rPr lang="en-US" sz="18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search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r"\</a:t>
            </a:r>
            <a:r>
              <a:rPr lang="en-US" sz="18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bthe</a:t>
            </a:r>
            <a:r>
              <a:rPr lang="en-US" sz="18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\b"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string)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</a:t>
            </a:r>
            <a:r>
              <a:rPr lang="en-US" sz="18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re.Match</a:t>
            </a:r>
            <a:r>
              <a:rPr lang="en-US" sz="18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object; span=(4, 7), match='the'&gt;</a:t>
            </a:r>
          </a:p>
          <a:p>
            <a:pPr marL="0" indent="0">
              <a:buNone/>
            </a:pP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</a:t>
            </a:r>
            <a:r>
              <a:rPr lang="en-US" sz="18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findall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(r"\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bthe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\b", string)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['the']</a:t>
            </a:r>
          </a:p>
          <a:p>
            <a:pPr marL="0" indent="0">
              <a:buNone/>
            </a:pP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re.findall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(r"\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bthe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\b", string, </a:t>
            </a:r>
            <a:r>
              <a:rPr lang="en-US" sz="18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re.IGNORECASE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['The', 'the', 'The', '</a:t>
            </a:r>
            <a:r>
              <a:rPr lang="en-US" sz="18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</a:t>
            </a:r>
            <a:r>
              <a:rPr lang="en-US" sz="18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8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</a:t>
            </a:r>
            <a:r>
              <a:rPr lang="en-US" sz="18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']</a:t>
            </a: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5E88565A-34BA-9478-E1CF-8F5F30A0D29B}"/>
              </a:ext>
            </a:extLst>
          </p:cNvPr>
          <p:cNvSpPr/>
          <p:nvPr/>
        </p:nvSpPr>
        <p:spPr>
          <a:xfrm>
            <a:off x="6430618" y="4681330"/>
            <a:ext cx="2554357" cy="745435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answer is a list</a:t>
            </a:r>
          </a:p>
        </p:txBody>
      </p:sp>
      <p:sp>
        <p:nvSpPr>
          <p:cNvPr id="5" name="Left Arrow Callout 4">
            <a:extLst>
              <a:ext uri="{FF2B5EF4-FFF2-40B4-BE49-F238E27FC236}">
                <a16:creationId xmlns:a16="http://schemas.microsoft.com/office/drawing/2014/main" id="{4E519368-967A-201A-FDE8-7062CAF81A80}"/>
              </a:ext>
            </a:extLst>
          </p:cNvPr>
          <p:cNvSpPr/>
          <p:nvPr/>
        </p:nvSpPr>
        <p:spPr>
          <a:xfrm>
            <a:off x="7199244" y="3185697"/>
            <a:ext cx="2554357" cy="745435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answer is a match object</a:t>
            </a:r>
          </a:p>
        </p:txBody>
      </p:sp>
    </p:spTree>
    <p:extLst>
      <p:ext uri="{BB962C8B-B14F-4D97-AF65-F5344CB8AC3E}">
        <p14:creationId xmlns:p14="http://schemas.microsoft.com/office/powerpoint/2010/main" val="371073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CE6BC-7893-054B-B57A-8702A3917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trouble with </a:t>
            </a:r>
            <a:r>
              <a:rPr lang="en-US" sz="3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re.findall</a:t>
            </a:r>
            <a:r>
              <a:rPr lang="en-US" sz="3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85498-3A0E-0A44-95CF-EE226515D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07632"/>
          </a:xfrm>
        </p:spPr>
        <p:txBody>
          <a:bodyPr>
            <a:normAutofit fontScale="62500" lnSpcReduction="20000"/>
          </a:bodyPr>
          <a:lstStyle/>
          <a:p>
            <a:r>
              <a:rPr lang="en-US" sz="3400" dirty="0"/>
              <a:t>Only capturing groups </a:t>
            </a:r>
            <a:r>
              <a:rPr lang="en-US" sz="3400" dirty="0">
                <a:solidFill>
                  <a:schemeClr val="accent1"/>
                </a:solidFill>
              </a:rPr>
              <a:t>(</a:t>
            </a:r>
            <a:r>
              <a:rPr lang="en-US" sz="3400" dirty="0"/>
              <a:t>…</a:t>
            </a:r>
            <a:r>
              <a:rPr lang="en-US" sz="3400" dirty="0">
                <a:solidFill>
                  <a:schemeClr val="accent1"/>
                </a:solidFill>
              </a:rPr>
              <a:t>)</a:t>
            </a:r>
            <a:r>
              <a:rPr lang="en-US" sz="3400" dirty="0"/>
              <a:t> are reported …</a:t>
            </a:r>
          </a:p>
          <a:p>
            <a:r>
              <a:rPr lang="en-US" sz="3400" dirty="0"/>
              <a:t>Repeating pattern </a:t>
            </a:r>
            <a:r>
              <a:rPr lang="en-US" sz="3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</a:t>
            </a:r>
            <a:r>
              <a:rPr lang="en-US" sz="3400" dirty="0"/>
              <a:t>: e.g.  </a:t>
            </a:r>
            <a:r>
              <a:rPr lang="en-US" sz="3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ababab</a:t>
            </a:r>
            <a:r>
              <a:rPr lang="en-US" sz="3400" dirty="0"/>
              <a:t>…, we write the regex </a:t>
            </a:r>
            <a:r>
              <a:rPr lang="en-US" sz="3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(ab)+</a:t>
            </a:r>
          </a:p>
          <a:p>
            <a:r>
              <a:rPr lang="en-US" sz="3400" dirty="0"/>
              <a:t>Example: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text = "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abab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abababab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ac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"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import re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re.findall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(r'(ab)+', text)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['ab', 'ab', 'ab']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re.findall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(r'</a:t>
            </a:r>
            <a:r>
              <a:rPr lang="en-US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text)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[('</a:t>
            </a:r>
            <a:r>
              <a:rPr lang="en-US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abab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'), ('</a:t>
            </a:r>
            <a:r>
              <a:rPr lang="en-US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abababab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'), ('</a:t>
            </a:r>
            <a:r>
              <a:rPr lang="en-US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')]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683FE-DFCD-6046-8F77-CC09A597B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43" y="4968194"/>
            <a:ext cx="8853714" cy="14250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713FBCF-52D3-174A-5486-D2F7B30209C9}"/>
              </a:ext>
            </a:extLst>
          </p:cNvPr>
          <p:cNvSpPr/>
          <p:nvPr/>
        </p:nvSpPr>
        <p:spPr>
          <a:xfrm>
            <a:off x="3447536" y="3682314"/>
            <a:ext cx="4732638" cy="45719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164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not so informative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7180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785E6-0F9C-3A44-9751-CB371A13B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trouble with </a:t>
            </a:r>
            <a:r>
              <a:rPr lang="en-US" sz="3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re.findall</a:t>
            </a:r>
            <a:r>
              <a:rPr lang="en-US" sz="3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AFF84-1E3F-844A-8C75-C1E3DFA80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b="1" dirty="0"/>
              <a:t>Example</a:t>
            </a:r>
            <a:r>
              <a:rPr lang="en-US" sz="3300" dirty="0"/>
              <a:t>: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text = "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abab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abababab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ac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"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re.findall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(r'((ab)+)', text)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[('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abab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'ab'), ('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abababab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'ab'), ('ab', 'ab')]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How to only get the outermost group?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 </a:t>
            </a:r>
            <a:r>
              <a:rPr lang="en-US" sz="1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[</a:t>
            </a:r>
            <a:r>
              <a:rPr lang="en-US" sz="19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tuple[0]</a:t>
            </a:r>
            <a:r>
              <a:rPr lang="en-US" sz="1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for tuple in  </a:t>
            </a:r>
            <a:r>
              <a:rPr lang="en-US" sz="19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re.findall</a:t>
            </a:r>
            <a:r>
              <a:rPr lang="en-US" sz="1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(r'((ab)+)', text)]</a:t>
            </a:r>
            <a:endParaRPr lang="en-US" sz="2000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abab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abababab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'ab']</a:t>
            </a:r>
          </a:p>
          <a:p>
            <a:pPr marL="457200" lvl="0" indent="-457200">
              <a:buFont typeface="+mj-lt"/>
              <a:buAutoNum type="arabicPeriod" startAt="2"/>
            </a:pPr>
            <a:r>
              <a:rPr lang="en-US" sz="2600" dirty="0">
                <a:solidFill>
                  <a:prstClr val="black"/>
                </a:solidFill>
              </a:rPr>
              <a:t>Can also use </a:t>
            </a:r>
            <a:r>
              <a:rPr lang="en-US" sz="19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re.finditer</a:t>
            </a:r>
            <a:r>
              <a:rPr lang="en-US" sz="19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r>
              <a:rPr lang="en-US" sz="2600" dirty="0">
                <a:solidFill>
                  <a:prstClr val="black"/>
                </a:solidFill>
              </a:rPr>
              <a:t> here: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returns a match object, .group(0) is outermost group, abbreviated as .group()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[</a:t>
            </a:r>
            <a:r>
              <a:rPr lang="en-US" sz="19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m.group</a:t>
            </a:r>
            <a:r>
              <a:rPr lang="en-US" sz="1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(0) for m in </a:t>
            </a:r>
            <a:r>
              <a:rPr lang="en-US" sz="19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re.finditer</a:t>
            </a:r>
            <a:r>
              <a:rPr lang="en-US" sz="1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(r'((ab)+)', text)]</a:t>
            </a:r>
          </a:p>
          <a:p>
            <a:pPr marL="457200" lvl="1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abab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abababab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'ab']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sz="2600" dirty="0">
                <a:solidFill>
                  <a:prstClr val="black"/>
                </a:solidFill>
              </a:rPr>
              <a:t>Can also specify a group as </a:t>
            </a:r>
            <a:r>
              <a:rPr lang="en-US" sz="2600" b="1" dirty="0">
                <a:solidFill>
                  <a:prstClr val="black"/>
                </a:solidFill>
              </a:rPr>
              <a:t>non-capturing</a:t>
            </a:r>
            <a:r>
              <a:rPr lang="en-US" sz="2600" dirty="0">
                <a:solidFill>
                  <a:prstClr val="black"/>
                </a:solidFill>
              </a:rPr>
              <a:t> (i.e. </a:t>
            </a:r>
            <a:r>
              <a:rPr lang="en-US" sz="2600" i="1" dirty="0">
                <a:solidFill>
                  <a:prstClr val="black"/>
                </a:solidFill>
              </a:rPr>
              <a:t>non-reporting</a:t>
            </a:r>
            <a:r>
              <a:rPr lang="en-US" sz="2600" dirty="0">
                <a:solidFill>
                  <a:prstClr val="black"/>
                </a:solidFill>
              </a:rPr>
              <a:t>) using 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(?: … )</a:t>
            </a:r>
          </a:p>
          <a:p>
            <a:pPr marL="457200" lvl="1" indent="0">
              <a:buNone/>
            </a:pPr>
            <a:r>
              <a:rPr lang="en-US" sz="1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19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re.findall</a:t>
            </a:r>
            <a:r>
              <a:rPr lang="en-US" sz="19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(r'((?:ab)+)', text)</a:t>
            </a:r>
          </a:p>
          <a:p>
            <a:pPr marL="457200" lvl="1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abab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abababab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'ab']</a:t>
            </a:r>
            <a:endParaRPr lang="en-US" sz="13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endParaRPr lang="en-US" dirty="0">
              <a:solidFill>
                <a:prstClr val="black"/>
              </a:solidFill>
            </a:endParaRPr>
          </a:p>
          <a:p>
            <a:pPr lvl="1"/>
            <a:endParaRPr lang="en-US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2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07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CFA09-BF67-C249-A981-9BB1EEE8D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number: </a:t>
            </a:r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\n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497E-9772-FA47-99C3-F2CD69B65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useful meta-characters:</a:t>
            </a:r>
          </a:p>
          <a:p>
            <a:pPr lvl="1"/>
            <a:r>
              <a:rPr lang="en-US" dirty="0"/>
              <a:t>^		matches beginning of line</a:t>
            </a:r>
          </a:p>
          <a:p>
            <a:pPr lvl="1"/>
            <a:r>
              <a:rPr lang="en-US" dirty="0"/>
              <a:t>$		matches end of line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\n</a:t>
            </a:r>
            <a:r>
              <a:rPr lang="en-US" dirty="0"/>
              <a:t>	n = group number, must match identically to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CF8D68-350B-184F-894F-CB494900F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482" y="3558149"/>
            <a:ext cx="10171253" cy="1323340"/>
          </a:xfrm>
          <a:prstGeom prst="rect">
            <a:avLst/>
          </a:prstGeom>
        </p:spPr>
      </p:pic>
      <p:sp>
        <p:nvSpPr>
          <p:cNvPr id="4" name="Up Arrow Callout 3">
            <a:extLst>
              <a:ext uri="{FF2B5EF4-FFF2-40B4-BE49-F238E27FC236}">
                <a16:creationId xmlns:a16="http://schemas.microsoft.com/office/drawing/2014/main" id="{FA1BE3DA-8B1C-C84E-CCBE-C813B1D2D798}"/>
              </a:ext>
            </a:extLst>
          </p:cNvPr>
          <p:cNvSpPr/>
          <p:nvPr/>
        </p:nvSpPr>
        <p:spPr>
          <a:xfrm>
            <a:off x="4136897" y="4374862"/>
            <a:ext cx="2397211" cy="101325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repeated </a:t>
            </a:r>
            <a:r>
              <a:rPr lang="en-US" i="1" dirty="0"/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125384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CFA09-BF67-C249-A981-9BB1EEE8D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number: </a:t>
            </a:r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\n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497E-9772-FA47-99C3-F2CD69B65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88678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Repeated Word Example:</a:t>
            </a:r>
          </a:p>
          <a:p>
            <a:pPr lvl="1"/>
            <a:r>
              <a:rPr lang="en-US" i="1" dirty="0">
                <a:solidFill>
                  <a:schemeClr val="accent1"/>
                </a:solidFill>
              </a:rPr>
              <a:t>assuming you have the file looking-</a:t>
            </a:r>
            <a:r>
              <a:rPr lang="en-US" i="1" dirty="0" err="1">
                <a:solidFill>
                  <a:schemeClr val="accent1"/>
                </a:solidFill>
              </a:rPr>
              <a:t>glass.txt</a:t>
            </a:r>
            <a:r>
              <a:rPr lang="en-US" i="1" dirty="0">
                <a:solidFill>
                  <a:schemeClr val="accent1"/>
                </a:solidFill>
              </a:rPr>
              <a:t> in the same directory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re.findall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(r'\b(\w+)\W+\1\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b',open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('looking-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glass.txt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').read())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['PAWNS', 'Daisy', 'Oyster', 'Oyster', 'Daisy', 'had', 'it', 'had', 'thump', 'Faster', 'Faster', 'Now', 'Faster', 'I', 'it', 'I', 'Alice', 'long', 'oh', 'oh', 'oh', 'e', 'Feather', 'oh', 'to', 'had', 'with', 'unless', 'Ahoy', 'Ahoy', 'Alice', 'as', 'Aged', 'aged', 'no', 'Mutton', 'Alice', 'you']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Suppose we limit ourselves to words beginning with a lowercase letter: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re.findall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(r'\b([a-z]\w+)\W+\1\b',raw1)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['had', 'it', 'had', 'thump', 'it', 'long', 'oh', 'oh', 'oh', 'oh', 'to', 'had', 'with', 'unless', 'as', 'aged', 'no', 'you']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Suppose we want to see the repeated word in context?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09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8A9BC-F668-6548-AA6B-B1571FC32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Python's re module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C25CF9-4F90-5645-8C4E-1EA6FB394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020300" cy="2311400"/>
          </a:xfrm>
          <a:ln>
            <a:solidFill>
              <a:schemeClr val="tx1"/>
            </a:solidFill>
          </a:ln>
        </p:spPr>
      </p:pic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EB081D7D-F371-DF41-A219-A51DFA5616F2}"/>
              </a:ext>
            </a:extLst>
          </p:cNvPr>
          <p:cNvSpPr/>
          <p:nvPr/>
        </p:nvSpPr>
        <p:spPr>
          <a:xfrm>
            <a:off x="311904" y="3031749"/>
            <a:ext cx="681925" cy="88692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82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734E5-62C3-D905-8642-FED7CF89F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number: </a:t>
            </a:r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\n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CC7B5-CAFE-6E57-61B8-D5596D70D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89508" cy="4351338"/>
          </a:xfrm>
        </p:spPr>
        <p:txBody>
          <a:bodyPr/>
          <a:lstStyle/>
          <a:p>
            <a:r>
              <a:rPr lang="en-US" dirty="0"/>
              <a:t>Suppose we want to see the repeated word in context: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raw = open('looking-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glass.txt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').read()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&gt;&gt;&gt; 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for m 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re.finditer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(r'\b([a-z]\w+)\W+\1\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b',raw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     print('</a:t>
            </a:r>
            <a:r>
              <a:rPr lang="en-US" sz="18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{}: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'.format(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m.group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(1)),raw[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m.start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()-20:m.end()+20])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 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had:  the _white_ kitten </a:t>
            </a:r>
            <a:r>
              <a:rPr lang="en-US" sz="18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had had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nothing to do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with 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it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  nothing to do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with </a:t>
            </a:r>
            <a:r>
              <a:rPr lang="en-US" sz="18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it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:—</a:t>
            </a:r>
            <a:r>
              <a:rPr lang="en-US" sz="18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it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was the black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kitte</a:t>
            </a:r>
            <a:endParaRPr lang="en-US" sz="18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lvl="1"/>
            <a:endParaRPr lang="en-US" dirty="0"/>
          </a:p>
        </p:txBody>
      </p:sp>
      <p:sp>
        <p:nvSpPr>
          <p:cNvPr id="4" name="Up Arrow Callout 3">
            <a:extLst>
              <a:ext uri="{FF2B5EF4-FFF2-40B4-BE49-F238E27FC236}">
                <a16:creationId xmlns:a16="http://schemas.microsoft.com/office/drawing/2014/main" id="{00CC5FE0-A586-8CBC-F2F2-03FA7B24E6BE}"/>
              </a:ext>
            </a:extLst>
          </p:cNvPr>
          <p:cNvSpPr/>
          <p:nvPr/>
        </p:nvSpPr>
        <p:spPr>
          <a:xfrm>
            <a:off x="8068962" y="3429000"/>
            <a:ext cx="2619632" cy="976184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slice of raw</a:t>
            </a:r>
          </a:p>
        </p:txBody>
      </p:sp>
    </p:spTree>
    <p:extLst>
      <p:ext uri="{BB962C8B-B14F-4D97-AF65-F5344CB8AC3E}">
        <p14:creationId xmlns:p14="http://schemas.microsoft.com/office/powerpoint/2010/main" val="206268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28FD0-8CB2-FCB0-1A1D-0A797692A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number: </a:t>
            </a:r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\n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7FD08-D790-9B1A-93D2-FB9A0867A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99573" cy="4351338"/>
          </a:xfrm>
        </p:spPr>
        <p:txBody>
          <a:bodyPr numCol="3">
            <a:no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had</a:t>
            </a:r>
            <a:r>
              <a:rPr lang="en-US" sz="1000" dirty="0">
                <a:effectLst/>
                <a:latin typeface="Menlo" panose="020B0609030804020204" pitchFamily="49" charset="0"/>
              </a:rPr>
              <a:t>: Let’s</a:t>
            </a: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pretend.” She 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had had</a:t>
            </a:r>
            <a:r>
              <a:rPr lang="en-US" sz="1000" dirty="0">
                <a:effectLst/>
                <a:latin typeface="Menlo" panose="020B0609030804020204" pitchFamily="49" charset="0"/>
              </a:rPr>
              <a:t> quite a long </a:t>
            </a:r>
            <a:r>
              <a:rPr lang="en-US" sz="1000" dirty="0" err="1">
                <a:effectLst/>
                <a:latin typeface="Menlo" panose="020B0609030804020204" pitchFamily="49" charset="0"/>
              </a:rPr>
              <a:t>argume</a:t>
            </a:r>
            <a:endParaRPr lang="en-US" sz="1000" dirty="0"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thump</a:t>
            </a:r>
            <a:r>
              <a:rPr lang="en-US" sz="1000" dirty="0">
                <a:effectLst/>
                <a:latin typeface="Menlo" panose="020B0609030804020204" pitchFamily="49" charset="0"/>
              </a:rPr>
              <a:t>:  hear her footstep, 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thump, thump</a:t>
            </a:r>
            <a:r>
              <a:rPr lang="en-US" sz="1000" dirty="0">
                <a:effectLst/>
                <a:latin typeface="Menlo" panose="020B06090308040202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thump, along the g</a:t>
            </a:r>
          </a:p>
          <a:p>
            <a:pPr marL="0" indent="0">
              <a:buNone/>
            </a:pPr>
            <a:r>
              <a:rPr lang="en-US" sz="1000" b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it</a:t>
            </a:r>
            <a:r>
              <a:rPr lang="en-US" sz="1000" dirty="0">
                <a:effectLst/>
                <a:latin typeface="Menlo" panose="020B0609030804020204" pitchFamily="49" charset="0"/>
              </a:rPr>
              <a:t>: n the other side of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it: it</a:t>
            </a:r>
            <a:r>
              <a:rPr lang="en-US" sz="1000" dirty="0">
                <a:effectLst/>
                <a:latin typeface="Menlo" panose="020B0609030804020204" pitchFamily="49" charset="0"/>
              </a:rPr>
              <a:t> looked much darker </a:t>
            </a:r>
          </a:p>
          <a:p>
            <a:pPr marL="0" indent="0">
              <a:buNone/>
            </a:pPr>
            <a:r>
              <a:rPr lang="en-US" sz="1000" b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long</a:t>
            </a:r>
            <a:r>
              <a:rPr lang="en-US" sz="1000" dirty="0">
                <a:effectLst/>
                <a:latin typeface="Menlo" panose="020B0609030804020204" pitchFamily="49" charset="0"/>
              </a:rPr>
              <a:t>: d been singing it a 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long long</a:t>
            </a:r>
            <a:r>
              <a:rPr lang="en-US" sz="1000" dirty="0">
                <a:effectLst/>
                <a:latin typeface="Menlo" panose="020B0609030804020204" pitchFamily="49" charset="0"/>
              </a:rPr>
              <a:t> time!”</a:t>
            </a:r>
          </a:p>
          <a:p>
            <a:pPr marL="0" indent="0">
              <a:buNone/>
            </a:pPr>
            <a:br>
              <a:rPr lang="en-US" sz="1000" dirty="0">
                <a:effectLst/>
                <a:latin typeface="Menlo" panose="020B0609030804020204" pitchFamily="49" charset="0"/>
              </a:rPr>
            </a:br>
            <a:endParaRPr lang="en-US" sz="1000" dirty="0"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The other t</a:t>
            </a:r>
          </a:p>
          <a:p>
            <a:pPr marL="0" indent="0">
              <a:buNone/>
            </a:pPr>
            <a:r>
              <a:rPr lang="en-US" sz="1000" b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oh</a:t>
            </a:r>
            <a:r>
              <a:rPr lang="en-US" sz="1000" dirty="0">
                <a:effectLst/>
                <a:latin typeface="Menlo" panose="020B0609030804020204" pitchFamily="49" charset="0"/>
              </a:rPr>
              <a:t>: </a:t>
            </a:r>
            <a:r>
              <a:rPr lang="en-US" sz="1000" dirty="0" err="1">
                <a:effectLst/>
                <a:latin typeface="Menlo" panose="020B0609030804020204" pitchFamily="49" charset="0"/>
              </a:rPr>
              <a:t>ce</a:t>
            </a:r>
            <a:endParaRPr lang="en-US" sz="1000" dirty="0"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unfinished. “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Oh, oh,</a:t>
            </a:r>
            <a:r>
              <a:rPr lang="en-US" sz="1000" dirty="0">
                <a:effectLst/>
                <a:latin typeface="Menlo" panose="020B0609030804020204" pitchFamily="49" charset="0"/>
              </a:rPr>
              <a:t> oh!” shouted the Queen</a:t>
            </a: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oh: ger’s bleeding! Oh, oh, oh, oh!”</a:t>
            </a:r>
          </a:p>
          <a:p>
            <a:pPr marL="0" indent="0">
              <a:buNone/>
            </a:pPr>
            <a:br>
              <a:rPr lang="en-US" sz="1000" dirty="0">
                <a:effectLst/>
                <a:latin typeface="Menlo" panose="020B0609030804020204" pitchFamily="49" charset="0"/>
              </a:rPr>
            </a:br>
            <a:endParaRPr lang="en-US" sz="1000" dirty="0"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Her screams </a:t>
            </a:r>
          </a:p>
          <a:p>
            <a:pPr marL="0" indent="0">
              <a:buNone/>
            </a:pPr>
            <a:r>
              <a:rPr lang="en-US" sz="1000" b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oh</a:t>
            </a:r>
            <a:r>
              <a:rPr lang="en-US" sz="1000" dirty="0">
                <a:effectLst/>
                <a:latin typeface="Menlo" panose="020B0609030804020204" pitchFamily="49" charset="0"/>
              </a:rPr>
              <a:t>: , “but I soon shall—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oh, oh</a:t>
            </a:r>
            <a:r>
              <a:rPr lang="en-US" sz="1000" dirty="0">
                <a:effectLst/>
                <a:latin typeface="Menlo" panose="020B06090308040202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oh!”</a:t>
            </a:r>
          </a:p>
          <a:p>
            <a:pPr marL="0" indent="0">
              <a:buNone/>
            </a:pPr>
            <a:br>
              <a:rPr lang="en-US" sz="1000" dirty="0">
                <a:effectLst/>
                <a:latin typeface="Menlo" panose="020B0609030804020204" pitchFamily="49" charset="0"/>
              </a:rPr>
            </a:br>
            <a:endParaRPr lang="en-US" sz="1000" dirty="0"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“When do you</a:t>
            </a:r>
          </a:p>
          <a:p>
            <a:pPr marL="0" indent="0">
              <a:buNone/>
            </a:pPr>
            <a:r>
              <a:rPr lang="en-US" sz="1000" b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oh</a:t>
            </a:r>
            <a:r>
              <a:rPr lang="en-US" sz="1000" dirty="0">
                <a:effectLst/>
                <a:latin typeface="Menlo" panose="020B0609030804020204" pitchFamily="49" charset="0"/>
              </a:rPr>
              <a:t>: </a:t>
            </a:r>
            <a:r>
              <a:rPr lang="en-US" sz="1000" dirty="0" err="1">
                <a:effectLst/>
                <a:latin typeface="Menlo" panose="020B0609030804020204" pitchFamily="49" charset="0"/>
              </a:rPr>
              <a:t>tle</a:t>
            </a:r>
            <a:r>
              <a:rPr lang="en-US" sz="1000" dirty="0">
                <a:effectLst/>
                <a:latin typeface="Menlo" panose="020B0609030804020204" pitchFamily="49" charset="0"/>
              </a:rPr>
              <a:t> shrieks of “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Oh, oh</a:t>
            </a:r>
            <a:r>
              <a:rPr lang="en-US" sz="1000" dirty="0">
                <a:effectLst/>
                <a:latin typeface="Menlo" panose="020B06090308040202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oh!” from poor Alice, </a:t>
            </a:r>
          </a:p>
          <a:p>
            <a:pPr marL="0" indent="0">
              <a:buNone/>
            </a:pPr>
            <a:r>
              <a:rPr lang="en-US" sz="1000" b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to</a:t>
            </a:r>
            <a:r>
              <a:rPr lang="en-US" sz="1000" dirty="0">
                <a:effectLst/>
                <a:latin typeface="Menlo" panose="020B0609030804020204" pitchFamily="49" charset="0"/>
              </a:rPr>
              <a:t>: his very own</a:t>
            </a: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mouth_—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to—to</a:t>
            </a:r>
            <a:r>
              <a:rPr lang="en-US" sz="1000" dirty="0">
                <a:effectLst/>
                <a:latin typeface="Menlo" panose="020B0609030804020204" pitchFamily="49" charset="0"/>
              </a:rPr>
              <a:t>—”</a:t>
            </a:r>
          </a:p>
          <a:p>
            <a:pPr marL="0" indent="0">
              <a:buNone/>
            </a:pPr>
            <a:br>
              <a:rPr lang="en-US" sz="1000" dirty="0">
                <a:effectLst/>
                <a:latin typeface="Menlo" panose="020B0609030804020204" pitchFamily="49" charset="0"/>
              </a:rPr>
            </a:br>
            <a:endParaRPr lang="en-US" sz="1000" dirty="0"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“To send all his</a:t>
            </a:r>
          </a:p>
          <a:p>
            <a:pPr marL="0" indent="0">
              <a:buNone/>
            </a:pPr>
            <a:r>
              <a:rPr lang="en-US" sz="1000" b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had</a:t>
            </a:r>
            <a:r>
              <a:rPr lang="en-US" sz="1000" dirty="0">
                <a:effectLst/>
                <a:latin typeface="Menlo" panose="020B0609030804020204" pitchFamily="49" charset="0"/>
              </a:rPr>
              <a:t>: </a:t>
            </a:r>
            <a:r>
              <a:rPr lang="en-US" sz="1000" dirty="0" err="1">
                <a:effectLst/>
                <a:latin typeface="Menlo" panose="020B0609030804020204" pitchFamily="49" charset="0"/>
              </a:rPr>
              <a:t>ly</a:t>
            </a:r>
            <a:r>
              <a:rPr lang="en-US" sz="1000" dirty="0">
                <a:effectLst/>
                <a:latin typeface="Menlo" panose="020B0609030804020204" pitchFamily="49" charset="0"/>
              </a:rPr>
              <a:t> remarked.</a:t>
            </a:r>
          </a:p>
          <a:p>
            <a:pPr marL="0" indent="0">
              <a:buNone/>
            </a:pPr>
            <a:br>
              <a:rPr lang="en-US" sz="1000" dirty="0">
                <a:effectLst/>
                <a:latin typeface="Menlo" panose="020B0609030804020204" pitchFamily="49" charset="0"/>
              </a:rPr>
            </a:br>
            <a:endParaRPr lang="en-US" sz="1000" dirty="0"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(They 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had had</a:t>
            </a:r>
            <a:r>
              <a:rPr lang="en-US" sz="1000" dirty="0">
                <a:effectLst/>
                <a:latin typeface="Menlo" panose="020B0609030804020204" pitchFamily="49" charset="0"/>
              </a:rPr>
              <a:t> quite enough of the</a:t>
            </a:r>
          </a:p>
          <a:p>
            <a:pPr marL="0" indent="0">
              <a:buNone/>
            </a:pPr>
            <a:r>
              <a:rPr lang="en-US" sz="1000" b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with</a:t>
            </a:r>
            <a:r>
              <a:rPr lang="en-US" sz="1000" dirty="0">
                <a:effectLst/>
                <a:latin typeface="Menlo" panose="020B0609030804020204" pitchFamily="49" charset="0"/>
              </a:rPr>
              <a:t>:  Hideous. I fed him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with</a:t>
            </a:r>
            <a:r>
              <a:rPr lang="en-US" sz="1000" dirty="0">
                <a:effectLst/>
                <a:latin typeface="Menlo" panose="020B0609030804020204" pitchFamily="49" charset="0"/>
              </a:rPr>
              <a:t>—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with</a:t>
            </a:r>
            <a:r>
              <a:rPr lang="en-US" sz="1000" dirty="0">
                <a:effectLst/>
                <a:latin typeface="Menlo" panose="020B0609030804020204" pitchFamily="49" charset="0"/>
              </a:rPr>
              <a:t>—with Ham-sandwiches</a:t>
            </a: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unless: e</a:t>
            </a: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said to herself, “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unless</a:t>
            </a:r>
            <a:r>
              <a:rPr lang="en-US" sz="1000" dirty="0">
                <a:effectLst/>
                <a:latin typeface="Menlo" panose="020B0609030804020204" pitchFamily="49" charset="0"/>
              </a:rPr>
              <a:t>—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unless</a:t>
            </a:r>
            <a:r>
              <a:rPr lang="en-US" sz="1000" dirty="0">
                <a:effectLst/>
                <a:latin typeface="Menlo" panose="020B0609030804020204" pitchFamily="49" charset="0"/>
              </a:rPr>
              <a:t> we’re all part of t</a:t>
            </a:r>
          </a:p>
          <a:p>
            <a:pPr marL="0" indent="0">
              <a:buNone/>
            </a:pPr>
            <a:r>
              <a:rPr lang="en-US" sz="1000" b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US" sz="1000" dirty="0">
                <a:effectLst/>
                <a:latin typeface="Menlo" panose="020B0609030804020204" pitchFamily="49" charset="0"/>
              </a:rPr>
              <a:t>: </a:t>
            </a: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out. I was as fast 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US" sz="1000" dirty="0">
                <a:effectLst/>
                <a:latin typeface="Menlo" panose="020B0609030804020204" pitchFamily="49" charset="0"/>
              </a:rPr>
              <a:t>—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US" sz="1000" dirty="0">
                <a:effectLst/>
                <a:latin typeface="Menlo" panose="020B0609030804020204" pitchFamily="49" charset="0"/>
              </a:rPr>
              <a:t> lightning, you know</a:t>
            </a:r>
          </a:p>
          <a:p>
            <a:pPr marL="0" indent="0">
              <a:buNone/>
            </a:pPr>
            <a:r>
              <a:rPr lang="en-US" sz="1000" b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aged</a:t>
            </a:r>
            <a:r>
              <a:rPr lang="en-US" sz="1000" dirty="0">
                <a:effectLst/>
                <a:latin typeface="Menlo" panose="020B0609030804020204" pitchFamily="49" charset="0"/>
              </a:rPr>
              <a:t>: to relate.</a:t>
            </a: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I saw an 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aged</a:t>
            </a:r>
            <a:r>
              <a:rPr lang="en-US" sz="1000" dirty="0">
                <a:effectLst/>
                <a:latin typeface="Menlo" panose="020B0609030804020204" pitchFamily="49" charset="0"/>
              </a:rPr>
              <a:t> 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aged</a:t>
            </a:r>
            <a:r>
              <a:rPr lang="en-US" sz="1000" dirty="0">
                <a:effectLst/>
                <a:latin typeface="Menlo" panose="020B0609030804020204" pitchFamily="49" charset="0"/>
              </a:rPr>
              <a:t> man,</a:t>
            </a: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    A-sitting </a:t>
            </a:r>
          </a:p>
          <a:p>
            <a:pPr marL="0" indent="0">
              <a:buNone/>
            </a:pPr>
            <a:r>
              <a:rPr lang="en-US" sz="1000" b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no</a:t>
            </a:r>
            <a:r>
              <a:rPr lang="en-US" sz="1000" dirty="0">
                <a:effectLst/>
                <a:latin typeface="Menlo" panose="020B0609030804020204" pitchFamily="49" charset="0"/>
              </a:rPr>
              <a:t>: is, “is the thunder—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no</a:t>
            </a:r>
            <a:r>
              <a:rPr lang="en-US" sz="1000" dirty="0">
                <a:effectLst/>
                <a:latin typeface="Menlo" panose="020B0609030804020204" pitchFamily="49" charset="0"/>
              </a:rPr>
              <a:t>, no!” she hastily </a:t>
            </a:r>
            <a:r>
              <a:rPr lang="en-US" sz="1000" dirty="0" err="1">
                <a:effectLst/>
                <a:latin typeface="Menlo" panose="020B0609030804020204" pitchFamily="49" charset="0"/>
              </a:rPr>
              <a:t>corre</a:t>
            </a:r>
            <a:endParaRPr lang="en-US" sz="1000" dirty="0"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you</a:t>
            </a:r>
            <a:r>
              <a:rPr lang="en-US" sz="1000" dirty="0">
                <a:effectLst/>
                <a:latin typeface="Menlo" panose="020B0609030804020204" pitchFamily="49" charset="0"/>
              </a:rPr>
              <a:t>: .</a:t>
            </a:r>
          </a:p>
          <a:p>
            <a:pPr marL="0" indent="0">
              <a:buNone/>
            </a:pPr>
            <a:br>
              <a:rPr lang="en-US" sz="1000" dirty="0">
                <a:effectLst/>
                <a:latin typeface="Menlo" panose="020B0609030804020204" pitchFamily="49" charset="0"/>
              </a:rPr>
            </a:br>
            <a:endParaRPr lang="en-US" sz="1000" dirty="0"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000" dirty="0">
                <a:effectLst/>
                <a:latin typeface="Menlo" panose="020B0609030804020204" pitchFamily="49" charset="0"/>
              </a:rPr>
              <a:t>“We must support 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you</a:t>
            </a:r>
            <a:r>
              <a:rPr lang="en-US" sz="1000" dirty="0">
                <a:effectLst/>
                <a:latin typeface="Menlo" panose="020B0609030804020204" pitchFamily="49" charset="0"/>
              </a:rPr>
              <a:t>, </a:t>
            </a:r>
            <a:r>
              <a:rPr lang="en-US" sz="1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you</a:t>
            </a:r>
            <a:r>
              <a:rPr lang="en-US" sz="1000" dirty="0">
                <a:effectLst/>
                <a:latin typeface="Menlo" panose="020B0609030804020204" pitchFamily="49" charset="0"/>
              </a:rPr>
              <a:t> know,” the White Qu</a:t>
            </a:r>
          </a:p>
        </p:txBody>
      </p:sp>
    </p:spTree>
    <p:extLst>
      <p:ext uri="{BB962C8B-B14F-4D97-AF65-F5344CB8AC3E}">
        <p14:creationId xmlns:p14="http://schemas.microsoft.com/office/powerpoint/2010/main" val="3269668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39A83-2078-69D7-D331-EF4B3BD2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A23FE-DD29-9636-C747-EFAAAEEA8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Homework 6 Review</a:t>
            </a:r>
          </a:p>
          <a:p>
            <a:r>
              <a:rPr lang="en-US" dirty="0" err="1"/>
              <a:t>re.IGNORECASE</a:t>
            </a:r>
            <a:endParaRPr lang="en-US" dirty="0"/>
          </a:p>
          <a:p>
            <a:r>
              <a:rPr lang="en-US" dirty="0"/>
              <a:t>regex groups: </a:t>
            </a:r>
          </a:p>
          <a:p>
            <a:pPr lvl="1"/>
            <a:r>
              <a:rPr lang="en-US" dirty="0"/>
              <a:t>\</a:t>
            </a:r>
            <a:r>
              <a:rPr lang="en-US" i="1" dirty="0"/>
              <a:t>n</a:t>
            </a:r>
            <a:r>
              <a:rPr lang="en-US" dirty="0"/>
              <a:t> (</a:t>
            </a:r>
            <a:r>
              <a:rPr lang="en-US" i="1" dirty="0"/>
              <a:t>n</a:t>
            </a:r>
            <a:r>
              <a:rPr lang="en-US" dirty="0"/>
              <a:t> a number) for repeated groups</a:t>
            </a:r>
          </a:p>
          <a:p>
            <a:r>
              <a:rPr lang="en-US" dirty="0" err="1"/>
              <a:t>re.finditer</a:t>
            </a:r>
            <a:r>
              <a:rPr lang="en-US" dirty="0"/>
              <a:t>() and words in context</a:t>
            </a:r>
          </a:p>
          <a:p>
            <a:r>
              <a:rPr lang="en-US" dirty="0"/>
              <a:t>Regex Exercises: extra </a:t>
            </a:r>
            <a:r>
              <a:rPr lang="en-US"/>
              <a:t>credit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77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711B-4758-3E43-B6E2-3795581C5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Python's re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C5FAF-9C89-8D47-93CA-672E22DE4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7375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Numbers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$ is a meta-character, it matches end of line. Suppose we want to match an actual dollar sign ($), we need \$.</a:t>
            </a:r>
          </a:p>
          <a:p>
            <a:pPr lvl="1"/>
            <a:r>
              <a:rPr lang="en-US" dirty="0"/>
              <a:t>. is a meta-character, it's the wild-card character. If we want to match a decimal point (or period) (.), we need \.</a:t>
            </a:r>
          </a:p>
          <a:p>
            <a:pPr lvl="1"/>
            <a:r>
              <a:rPr lang="en-US" dirty="0"/>
              <a:t>? is a meta-character for optional. \$? means the dollar sign is optional.</a:t>
            </a:r>
          </a:p>
          <a:p>
            <a:r>
              <a:rPr lang="en-US" b="1" dirty="0"/>
              <a:t>Example</a:t>
            </a:r>
            <a:r>
              <a:rPr lang="en-US" dirty="0"/>
              <a:t>:</a:t>
            </a: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text = 'International benchmark Brent crude passed the long-anticipated threshold of </a:t>
            </a:r>
            <a:r>
              <a:rPr lang="en-US" sz="20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$80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per barrel on Tuesday, though it’s since slipped back down to trade at </a:t>
            </a:r>
            <a:r>
              <a:rPr lang="en-US" sz="20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$78.47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as of Wednesday at </a:t>
            </a:r>
            <a:r>
              <a:rPr lang="en-US" sz="20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10:30 a.m.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London. West Texas Intermediate was trading at </a:t>
            </a:r>
            <a:r>
              <a:rPr lang="en-US" sz="20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$74.73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per barrel around the same time.'</a:t>
            </a:r>
          </a:p>
          <a:p>
            <a:r>
              <a:rPr lang="en-US" dirty="0"/>
              <a:t>Let's write a regex for matching the </a:t>
            </a:r>
            <a:r>
              <a:rPr lang="en-US" dirty="0">
                <a:solidFill>
                  <a:srgbClr val="FF0000"/>
                </a:solidFill>
              </a:rPr>
              <a:t>decorated numbers</a:t>
            </a:r>
            <a:r>
              <a:rPr lang="en-US" dirty="0"/>
              <a:t> in 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text</a:t>
            </a:r>
            <a:r>
              <a:rPr lang="en-US" dirty="0"/>
              <a:t>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4339016-B3F4-164A-AAF1-75888727E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504" y="4999383"/>
            <a:ext cx="3999470" cy="14938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6979F5-BE1D-B440-8528-56D71D1754BB}"/>
              </a:ext>
            </a:extLst>
          </p:cNvPr>
          <p:cNvSpPr/>
          <p:nvPr/>
        </p:nvSpPr>
        <p:spPr>
          <a:xfrm>
            <a:off x="1228869" y="4999383"/>
            <a:ext cx="3728966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regex for money:</a:t>
            </a:r>
          </a:p>
          <a:p>
            <a:pPr lvl="1"/>
            <a:r>
              <a:rPr lang="en-US" sz="1600" dirty="0"/>
              <a:t>$ followed by</a:t>
            </a:r>
          </a:p>
          <a:p>
            <a:pPr lvl="1"/>
            <a:r>
              <a:rPr lang="en-US" sz="1600" dirty="0"/>
              <a:t>digits</a:t>
            </a:r>
          </a:p>
          <a:p>
            <a:pPr lvl="1"/>
            <a:r>
              <a:rPr lang="en-US" sz="1600" dirty="0"/>
              <a:t>comma (for thousands, optional)</a:t>
            </a:r>
          </a:p>
          <a:p>
            <a:pPr lvl="1"/>
            <a:r>
              <a:rPr lang="en-US" sz="1600" dirty="0"/>
              <a:t>decimal point (optional)</a:t>
            </a:r>
          </a:p>
        </p:txBody>
      </p:sp>
    </p:spTree>
    <p:extLst>
      <p:ext uri="{BB962C8B-B14F-4D97-AF65-F5344CB8AC3E}">
        <p14:creationId xmlns:p14="http://schemas.microsoft.com/office/powerpoint/2010/main" val="388756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7D83-0713-0DF4-29FA-1ACE349D3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Regex 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FE2C1-BAD5-3ED8-E39B-D126B2C23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 file on course website: </a:t>
            </a:r>
            <a:r>
              <a:rPr lang="en-US" i="1" dirty="0"/>
              <a:t>Oliver Twist</a:t>
            </a:r>
            <a:r>
              <a:rPr lang="en-US" dirty="0"/>
              <a:t>, Charles Dickens, 1838</a:t>
            </a:r>
          </a:p>
          <a:p>
            <a:pPr lvl="1"/>
            <a:r>
              <a:rPr lang="en-US" dirty="0"/>
              <a:t>imported from Project Gutenberg (</a:t>
            </a:r>
            <a:r>
              <a:rPr lang="en-US" dirty="0">
                <a:hlinkClick r:id="rId2"/>
              </a:rPr>
              <a:t>https://www.gutenberg.org</a:t>
            </a:r>
            <a:r>
              <a:rPr lang="en-US" dirty="0"/>
              <a:t>)</a:t>
            </a:r>
          </a:p>
          <a:p>
            <a:pPr lvl="1"/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oliver_twist.txt</a:t>
            </a:r>
            <a:endParaRPr lang="en-US" sz="2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/>
              <a:t>How to import it:</a:t>
            </a:r>
          </a:p>
          <a:p>
            <a:pPr lvl="1"/>
            <a:r>
              <a:rPr lang="en-US" dirty="0"/>
              <a:t>first, be in the right working directory</a:t>
            </a: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raw = open('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oliver_twist.txt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encoding='utf-8', errors='ignore').read()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Check it has been imported correctly: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893534</a:t>
            </a:r>
          </a:p>
          <a:p>
            <a:pPr lvl="1"/>
            <a:endParaRPr lang="en-US" sz="2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33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7D83-0713-0DF4-29FA-1ACE349D3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Regex 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FE2C1-BAD5-3ED8-E39B-D126B2C23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Look for all 3 letter words ending in </a:t>
            </a:r>
            <a:r>
              <a:rPr lang="en-US" i="1" dirty="0" err="1"/>
              <a:t>ly</a:t>
            </a:r>
            <a:r>
              <a:rPr lang="en-US" dirty="0"/>
              <a:t> in 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raw</a:t>
            </a:r>
            <a:r>
              <a:rPr lang="en-US" dirty="0"/>
              <a:t> using a regex.</a:t>
            </a:r>
          </a:p>
          <a:p>
            <a:pPr lvl="1"/>
            <a:r>
              <a:rPr lang="en-US" dirty="0"/>
              <a:t>How many of them are there?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Look </a:t>
            </a:r>
            <a:r>
              <a:rPr lang="en-US" dirty="0">
                <a:solidFill>
                  <a:prstClr val="black"/>
                </a:solidFill>
              </a:rPr>
              <a:t>in </a:t>
            </a:r>
            <a:r>
              <a:rPr lang="en-US" sz="24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raw </a:t>
            </a:r>
            <a:r>
              <a:rPr lang="en-US" dirty="0"/>
              <a:t>for all words ending in </a:t>
            </a:r>
            <a:r>
              <a:rPr lang="en-US" dirty="0" err="1"/>
              <a:t>ly</a:t>
            </a:r>
            <a:r>
              <a:rPr lang="en-US" dirty="0"/>
              <a:t> that are 14 or more letters long.</a:t>
            </a:r>
          </a:p>
          <a:p>
            <a:pPr lvl="1"/>
            <a:r>
              <a:rPr lang="en-US" dirty="0"/>
              <a:t>How many of them are there?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Look in </a:t>
            </a:r>
            <a:r>
              <a:rPr lang="en-US" sz="24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raw </a:t>
            </a:r>
            <a:r>
              <a:rPr lang="en-US" dirty="0"/>
              <a:t>for </a:t>
            </a:r>
            <a:r>
              <a:rPr lang="en-US" dirty="0">
                <a:solidFill>
                  <a:schemeClr val="accent1"/>
                </a:solidFill>
              </a:rPr>
              <a:t>bigrams</a:t>
            </a:r>
            <a:r>
              <a:rPr lang="en-US" dirty="0"/>
              <a:t> (here: </a:t>
            </a:r>
            <a:r>
              <a:rPr lang="en-US" i="1" dirty="0"/>
              <a:t>two words adjacent to each other but could be separated by non-word characters</a:t>
            </a:r>
            <a:r>
              <a:rPr lang="en-US" dirty="0"/>
              <a:t>) that both end in </a:t>
            </a:r>
            <a:r>
              <a:rPr lang="en-US" i="1" dirty="0" err="1"/>
              <a:t>ly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How many of them are there?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Look in </a:t>
            </a:r>
            <a:r>
              <a:rPr lang="en-US" sz="24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raw </a:t>
            </a:r>
            <a:r>
              <a:rPr lang="en-US" dirty="0">
                <a:solidFill>
                  <a:prstClr val="black"/>
                </a:solidFill>
              </a:rPr>
              <a:t>for two words both beginning with a capital letter but separated by a hyphen.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How many of them are there?</a:t>
            </a:r>
            <a:endParaRPr lang="en-US" dirty="0"/>
          </a:p>
          <a:p>
            <a:r>
              <a:rPr lang="en-US" dirty="0"/>
              <a:t>Hints: </a:t>
            </a:r>
          </a:p>
          <a:p>
            <a:pPr lvl="1"/>
            <a:r>
              <a:rPr lang="en-US" dirty="0"/>
              <a:t>\w = word character, \W = non-word character, \b = word boundary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4008-3C0D-2DE6-7615-380626CC2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Regex 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768B3-CC23-B276-D888-97BC4E683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Optional Homework for extra credit only</a:t>
            </a:r>
          </a:p>
          <a:p>
            <a:r>
              <a:rPr lang="en-US" dirty="0"/>
              <a:t>Submit to </a:t>
            </a:r>
            <a:r>
              <a:rPr lang="en-US" dirty="0">
                <a:hlinkClick r:id="" action="ppaction://noaction"/>
              </a:rPr>
              <a:t>sandiway@arizona.edu</a:t>
            </a:r>
          </a:p>
          <a:p>
            <a:r>
              <a:rPr lang="en-US" dirty="0">
                <a:hlinkClick r:id="" action="ppaction://noaction"/>
              </a:rPr>
              <a:t>SUBJECT</a:t>
            </a:r>
            <a:r>
              <a:rPr lang="en-US" dirty="0"/>
              <a:t>: 388 Regex Exercises </a:t>
            </a:r>
            <a:r>
              <a:rPr lang="en-US" i="1" dirty="0">
                <a:solidFill>
                  <a:srgbClr val="FF0000"/>
                </a:solidFill>
              </a:rPr>
              <a:t>YOUR NAME</a:t>
            </a:r>
          </a:p>
          <a:p>
            <a:r>
              <a:rPr lang="en-US" dirty="0"/>
              <a:t>One PDF file only </a:t>
            </a:r>
          </a:p>
          <a:p>
            <a:pPr lvl="1"/>
            <a:r>
              <a:rPr lang="en-US" dirty="0"/>
              <a:t>include Python terminal and any screenshots in your answer</a:t>
            </a:r>
          </a:p>
          <a:p>
            <a:r>
              <a:rPr lang="en-US" dirty="0"/>
              <a:t>Deadline: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midnight Monday 11</a:t>
            </a:r>
            <a:r>
              <a:rPr lang="en-US" baseline="30000" dirty="0">
                <a:solidFill>
                  <a:schemeClr val="accent1"/>
                </a:solidFill>
              </a:rPr>
              <a:t>th</a:t>
            </a:r>
            <a:r>
              <a:rPr lang="en-US" dirty="0">
                <a:solidFill>
                  <a:schemeClr val="accent1"/>
                </a:solidFill>
              </a:rPr>
              <a:t> March</a:t>
            </a:r>
          </a:p>
        </p:txBody>
      </p:sp>
    </p:spTree>
    <p:extLst>
      <p:ext uri="{BB962C8B-B14F-4D97-AF65-F5344CB8AC3E}">
        <p14:creationId xmlns:p14="http://schemas.microsoft.com/office/powerpoint/2010/main" val="1163566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7FE01-2053-85C8-4413-657A2617B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6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99263-4441-8A09-A214-DBE80C296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Question 1:</a:t>
            </a:r>
          </a:p>
          <a:p>
            <a:pPr lvl="1"/>
            <a:r>
              <a:rPr lang="en-US" sz="2800" dirty="0"/>
              <a:t>create a new corpus by lowercasing all the words in the </a:t>
            </a:r>
            <a:r>
              <a:rPr lang="en-US" sz="2800" i="1" dirty="0"/>
              <a:t>Jane Austen</a:t>
            </a:r>
            <a:r>
              <a:rPr lang="en-US" sz="2800" dirty="0"/>
              <a:t> novel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austen-emma.txt</a:t>
            </a:r>
            <a:r>
              <a:rPr lang="en-US" sz="2800" dirty="0"/>
              <a:t> in </a:t>
            </a:r>
            <a:r>
              <a:rPr lang="en-US" sz="2800" i="1" dirty="0" err="1"/>
              <a:t>nltk.corpus.gutenberg</a:t>
            </a:r>
            <a:r>
              <a:rPr lang="en-US" sz="2800" i="1" dirty="0"/>
              <a:t> </a:t>
            </a:r>
          </a:p>
          <a:p>
            <a:pPr lvl="2"/>
            <a:r>
              <a:rPr lang="en-US" sz="2400" i="1" dirty="0"/>
              <a:t>see previous lecture for how to access the words</a:t>
            </a:r>
            <a:endParaRPr lang="en-US" sz="2400" dirty="0"/>
          </a:p>
          <a:p>
            <a:pPr lvl="1"/>
            <a:r>
              <a:rPr lang="en-US" sz="2800" i="1" dirty="0">
                <a:solidFill>
                  <a:schemeClr val="accent1"/>
                </a:solidFill>
              </a:rPr>
              <a:t>recall a corpus is just a list of words</a:t>
            </a:r>
          </a:p>
          <a:p>
            <a:pPr lvl="1"/>
            <a:r>
              <a:rPr lang="en-US" sz="2800" dirty="0"/>
              <a:t>What is the vocabulary size before and after lowercasing? </a:t>
            </a:r>
          </a:p>
        </p:txBody>
      </p:sp>
    </p:spTree>
    <p:extLst>
      <p:ext uri="{BB962C8B-B14F-4D97-AF65-F5344CB8AC3E}">
        <p14:creationId xmlns:p14="http://schemas.microsoft.com/office/powerpoint/2010/main" val="44976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F788D-3E7A-0BC4-36F4-F5BB9B80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6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0E65B-5455-3CCA-CDF7-F1058A58D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99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</a:t>
            </a:r>
            <a:endParaRPr lang="en-US" sz="16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words =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nltk.corpus.gutenberg.words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austen-emma.txt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(words)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192427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vocab = set(words)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(vocab)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7811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words2 = [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word.lower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 for word in words]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(words2)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192427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vocab2 = set(words2)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(vocab2)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7344</a:t>
            </a:r>
          </a:p>
        </p:txBody>
      </p:sp>
    </p:spTree>
    <p:extLst>
      <p:ext uri="{BB962C8B-B14F-4D97-AF65-F5344CB8AC3E}">
        <p14:creationId xmlns:p14="http://schemas.microsoft.com/office/powerpoint/2010/main" val="312113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1D4AE-FD29-A00A-CC82-82A0E977C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6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B0CA7-F689-D21E-2FC8-FD8AF2A80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Question 2: lowercase vocab vs. original vocab.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(vocab – vocab2)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766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latin typeface="Menlo" panose="020B0609030804020204" pitchFamily="49" charset="0"/>
              </a:rPr>
              <a:t>&gt;&gt;&gt; </a:t>
            </a:r>
            <a:r>
              <a:rPr lang="en-US" sz="2600" dirty="0" err="1">
                <a:solidFill>
                  <a:srgbClr val="000000"/>
                </a:solidFill>
                <a:latin typeface="Menlo" panose="020B0609030804020204" pitchFamily="49" charset="0"/>
              </a:rPr>
              <a:t>len</a:t>
            </a:r>
            <a:r>
              <a:rPr lang="en-US" sz="2600" dirty="0">
                <a:solidFill>
                  <a:srgbClr val="000000"/>
                </a:solidFill>
                <a:latin typeface="Menlo" panose="020B0609030804020204" pitchFamily="49" charset="0"/>
              </a:rPr>
              <a:t>(vocab2 - vocab)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1"/>
                </a:solidFill>
                <a:latin typeface="Menlo" panose="020B0609030804020204" pitchFamily="49" charset="0"/>
              </a:rPr>
              <a:t>299</a:t>
            </a:r>
            <a:endParaRPr lang="en-US" sz="2000" dirty="0">
              <a:solidFill>
                <a:schemeClr val="accent1"/>
              </a:solidFill>
              <a:effectLst/>
              <a:latin typeface="Menlo" panose="020B0609030804020204" pitchFamily="49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766 words with at least one upper case character</a:t>
            </a:r>
          </a:p>
          <a:p>
            <a:r>
              <a:rPr lang="en-US" dirty="0"/>
              <a:t>299 lowercase words that don't exist </a:t>
            </a:r>
            <a:r>
              <a:rPr lang="en-US" i="1" dirty="0"/>
              <a:t>entirely</a:t>
            </a:r>
            <a:r>
              <a:rPr lang="en-US" dirty="0"/>
              <a:t> in lowercase in the original text.</a:t>
            </a:r>
          </a:p>
        </p:txBody>
      </p:sp>
    </p:spTree>
    <p:extLst>
      <p:ext uri="{BB962C8B-B14F-4D97-AF65-F5344CB8AC3E}">
        <p14:creationId xmlns:p14="http://schemas.microsoft.com/office/powerpoint/2010/main" val="312000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F788D-3E7A-0BC4-36F4-F5BB9B80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Homework 6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0E65B-5455-3CCA-CDF7-F1058A58D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766 words with at least one upper case character</a:t>
            </a:r>
          </a:p>
          <a:p>
            <a:pPr lvl="1"/>
            <a:r>
              <a:rPr lang="en-US" sz="2600" i="1" dirty="0">
                <a:solidFill>
                  <a:schemeClr val="accent1"/>
                </a:solidFill>
                <a:latin typeface="Calibri" panose="020F0502020204030204"/>
              </a:rPr>
              <a:t>many of these are proper nouns, chapter titles, start of sentences, etc.</a:t>
            </a:r>
          </a:p>
          <a:p>
            <a:pPr lvl="1"/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{'_I_', '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Cobham</a:t>
            </a: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'Kings', 'September', 'Park', '_Dixons_', 'Dixon', 'Letters', 'Ceremonies', 'Ought', 'Little', 'Proportions', 'JULY', 'Hymen', 'Worse', 'Patty', 'Under', 'They', 'CHARADE', 'Pembroke', 'Their', 'CHAPTER', … }</a:t>
            </a:r>
          </a:p>
          <a:p>
            <a:r>
              <a:rPr lang="en-US" sz="3200" dirty="0"/>
              <a:t>Code: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for x in (vocab - vocab2):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     if </a:t>
            </a:r>
            <a:r>
              <a:rPr lang="en-US" sz="2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x.islower</a:t>
            </a: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             print(x)</a:t>
            </a:r>
          </a:p>
          <a:p>
            <a:pPr marL="0" indent="0">
              <a:buNone/>
            </a:pPr>
            <a:r>
              <a:rPr lang="en-US" dirty="0"/>
              <a:t>should be nothing (</a:t>
            </a:r>
            <a:r>
              <a:rPr lang="en-US" i="1" dirty="0"/>
              <a:t>the empty set</a:t>
            </a:r>
            <a:r>
              <a:rPr lang="en-US" dirty="0"/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51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F788D-3E7A-0BC4-36F4-F5BB9B80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Homework 6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0E65B-5455-3CCA-CDF7-F1058A58D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299 lowercase words that </a:t>
            </a:r>
            <a:r>
              <a:rPr lang="en-US" dirty="0">
                <a:solidFill>
                  <a:schemeClr val="accent1"/>
                </a:solidFill>
              </a:rPr>
              <a:t>don't</a:t>
            </a:r>
            <a:r>
              <a:rPr lang="en-US" dirty="0"/>
              <a:t> exist in all lowercase in the original text.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{'martins',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donwell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'cox', 'pilfering', 'iii', 'xiv', 'viii', 'hart_', 'waiving',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english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'west', 'cooper', '_most_', '_rev', 'm', '_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mrs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'kindled', 'ford',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churchills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june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'_there_',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england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'_perfection_',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bateses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'humph',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randall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'e',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richmond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birmingham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'goldsmith',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july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weymouth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…}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&gt;&gt;&gt; [x for x in vocab if </a:t>
            </a:r>
            <a:r>
              <a:rPr lang="en-US" sz="2400" dirty="0" err="1">
                <a:solidFill>
                  <a:srgbClr val="000000"/>
                </a:solidFill>
                <a:latin typeface="Menlo" panose="020B0609030804020204" pitchFamily="49" charset="0"/>
              </a:rPr>
              <a:t>x.lower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() == 'iii']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['III']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[x for x in vocab if </a:t>
            </a:r>
            <a:r>
              <a:rPr lang="en-US" sz="2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x.lower</a:t>
            </a: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 == 'the']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['The', 'the']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49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F788D-3E7A-0BC4-36F4-F5BB9B80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Homework 6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0E65B-5455-3CCA-CDF7-F1058A58D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intersection:</a:t>
            </a:r>
          </a:p>
          <a:p>
            <a:pPr lvl="1"/>
            <a:r>
              <a:rPr lang="en-US" i="1" dirty="0">
                <a:solidFill>
                  <a:schemeClr val="accent1"/>
                </a:solidFill>
              </a:rPr>
              <a:t>words that exist in lower case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(vocab &amp; vocab2)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7045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(vocab)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7811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(vocab2)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7344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86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F788D-3E7A-0BC4-36F4-F5BB9B80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Homework 6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0E65B-5455-3CCA-CDF7-F1058A58D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Exclusive or:</a:t>
            </a:r>
          </a:p>
          <a:p>
            <a:pPr lvl="1"/>
            <a:r>
              <a:rPr lang="en-US" i="1" dirty="0"/>
              <a:t>either in vocab or vocab2 but not in both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([word for word in (vocab ^ vocab2) if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word.islower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()])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299</a:t>
            </a:r>
          </a:p>
          <a:p>
            <a:r>
              <a:rPr lang="en-US" dirty="0">
                <a:solidFill>
                  <a:prstClr val="black"/>
                </a:solidFill>
              </a:rPr>
              <a:t>same as: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latin typeface="Menlo" panose="020B0609030804020204" pitchFamily="49" charset="0"/>
              </a:rPr>
              <a:t>(vocab2 - vocab)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</a:rPr>
              <a:t>299</a:t>
            </a:r>
            <a:endParaRPr lang="en-US" sz="1600" dirty="0">
              <a:solidFill>
                <a:schemeClr val="accent1"/>
              </a:solidFill>
              <a:latin typeface="Menlo" panose="020B0609030804020204" pitchFamily="49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2106</Words>
  <Application>Microsoft Macintosh PowerPoint</Application>
  <PresentationFormat>Widescreen</PresentationFormat>
  <Paragraphs>251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Menlo</vt:lpstr>
      <vt:lpstr>Office Theme</vt:lpstr>
      <vt:lpstr>LING 388: Computers and Language</vt:lpstr>
      <vt:lpstr>Today's Topics</vt:lpstr>
      <vt:lpstr>Homework 6 Review</vt:lpstr>
      <vt:lpstr>Homework 6 Review</vt:lpstr>
      <vt:lpstr>Homework 6 Review</vt:lpstr>
      <vt:lpstr>Homework 6 Review</vt:lpstr>
      <vt:lpstr>Homework 6 Review</vt:lpstr>
      <vt:lpstr>Homework 6 Review</vt:lpstr>
      <vt:lpstr>Homework 6 Review</vt:lpstr>
      <vt:lpstr>Python regex recap</vt:lpstr>
      <vt:lpstr>Tutorial</vt:lpstr>
      <vt:lpstr>Case Insensitive regex search</vt:lpstr>
      <vt:lpstr>The trouble with re.findall()</vt:lpstr>
      <vt:lpstr>The trouble with re.findall()</vt:lpstr>
      <vt:lpstr>Group number: \n</vt:lpstr>
      <vt:lpstr>Group number: \n</vt:lpstr>
      <vt:lpstr>Python's re module</vt:lpstr>
      <vt:lpstr>Group number: \n</vt:lpstr>
      <vt:lpstr>Group number: \n</vt:lpstr>
      <vt:lpstr>Python's re module</vt:lpstr>
      <vt:lpstr>Regex Exercises</vt:lpstr>
      <vt:lpstr>Regex Exercises</vt:lpstr>
      <vt:lpstr>Regex Exercises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3</cp:revision>
  <dcterms:created xsi:type="dcterms:W3CDTF">2024-02-21T20:59:06Z</dcterms:created>
  <dcterms:modified xsi:type="dcterms:W3CDTF">2024-02-24T04:02:32Z</dcterms:modified>
</cp:coreProperties>
</file>