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300" r:id="rId4"/>
    <p:sldId id="292" r:id="rId5"/>
    <p:sldId id="293" r:id="rId6"/>
    <p:sldId id="295" r:id="rId7"/>
    <p:sldId id="296" r:id="rId8"/>
    <p:sldId id="297" r:id="rId9"/>
    <p:sldId id="301" r:id="rId10"/>
    <p:sldId id="306" r:id="rId11"/>
    <p:sldId id="307" r:id="rId12"/>
    <p:sldId id="308" r:id="rId13"/>
    <p:sldId id="309" r:id="rId14"/>
    <p:sldId id="311" r:id="rId15"/>
    <p:sldId id="310" r:id="rId16"/>
    <p:sldId id="312" r:id="rId17"/>
    <p:sldId id="302" r:id="rId18"/>
    <p:sldId id="30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5105-DA7E-C355-077D-0DE4ABB02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A06977-0EF7-6CF7-5789-B2B9D3D68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02447-3BCE-7880-65CE-0BE633240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51C-9B07-8841-AE27-5490637F105A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9EEE1-0CF2-9F5D-3ABF-45E8A421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7F243-1802-AD05-217A-2D62F3551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E6556-0D05-DB4E-9B50-E70EDFEA8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7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61D4B-DD7C-D8D3-AE7C-8FE42081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BE402-1EFA-4E3A-65B2-D40C7F661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1D68F-8752-1F65-43C9-22D24FE83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51C-9B07-8841-AE27-5490637F105A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72B6B-900B-21F4-D77A-F05123F2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B258D-3711-F240-D2E7-834CA7C6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E6556-0D05-DB4E-9B50-E70EDFEA8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5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368359-2CDB-74CE-C3B9-65C12CC637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A7C5B-EBF2-011C-7E5A-E8703556C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7FCA4-58A8-0205-F3B5-75A2E425F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51C-9B07-8841-AE27-5490637F105A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1490F-1E9A-A3F4-A2BD-A5CC1EB6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72729-653E-4470-EDA3-DBCBAC86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E6556-0D05-DB4E-9B50-E70EDFEA8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38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00D1-AA66-1C8E-83F1-B04C6D0D6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5A7FB-88C7-7C96-9783-56B1C82DE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53E35-3B87-9325-BA99-39738D9E3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51C-9B07-8841-AE27-5490637F105A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603FF-079D-3FD3-1C9C-7C423470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18633-DBF5-145D-F7BB-E7807CC1E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E6556-0D05-DB4E-9B50-E70EDFEA8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4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CDC2E-A791-034D-F37B-AA180B3D7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35D8E-AA28-DCC3-3704-B06F59268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A29C5-2F6B-5600-3298-F1EF859A3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51C-9B07-8841-AE27-5490637F105A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5ED69-7124-1CB1-AD95-D54CB1742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0B267-1A4B-246E-EAA8-BA62FE76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E6556-0D05-DB4E-9B50-E70EDFEA8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6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C268-D279-C4A6-7F3B-A3C2AED60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E3BF9-E318-05BB-EE68-02D801883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999EA-A78E-A9F3-2CA3-831A6C278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B76E8-2A2E-8FCF-22D8-A139090F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51C-9B07-8841-AE27-5490637F105A}" type="datetimeFigureOut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F4350-2BAB-071C-1B85-375CEF8DD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4C997-DDB9-203F-624C-7F50367BB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E6556-0D05-DB4E-9B50-E70EDFEA8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1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E827E-2CDA-D89B-5587-184003D18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1D23A-4DF8-23AA-5D37-4CE04BEA6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7F282-C01E-CE05-CA74-08846454A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D51FC-9350-F4FA-1725-B940AEC50F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63D178-D5DB-33DF-9DBD-F30E1111A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DF6A20-8F9C-61AF-9CE3-E4A91DE60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51C-9B07-8841-AE27-5490637F105A}" type="datetimeFigureOut">
              <a:rPr lang="en-US" smtClean="0"/>
              <a:t>2/20/24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F96213-E9B7-DFE9-EFEA-0A76DB693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2050D0-681E-57B6-3337-26D7C8F1D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E6556-0D05-DB4E-9B50-E70EDFEA8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3E8B4-D2EA-1A76-0AF3-C8355E85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986956-FDAD-928F-D149-DF63273FC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51C-9B07-8841-AE27-5490637F105A}" type="datetimeFigureOut">
              <a:rPr lang="en-US" smtClean="0"/>
              <a:t>2/20/24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F5603-6C58-5914-4AA0-92DE0D6A1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02705-572B-5C01-E549-14DD5186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E6556-0D05-DB4E-9B50-E70EDFEA8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974BB-D132-32FC-2130-1308CE37D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51C-9B07-8841-AE27-5490637F105A}" type="datetimeFigureOut">
              <a:rPr lang="en-US" smtClean="0"/>
              <a:t>2/20/24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99353-B9EF-FD96-1B0F-84143F23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668B7-C411-06E3-DD88-55F7C773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E6556-0D05-DB4E-9B50-E70EDFEA8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58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7AFBE-BD4A-6D4A-2F9A-7461FF80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A90A1-67F3-968D-6AA1-3C5ACAC78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FB47F-C69C-CF85-8EA1-03FD7166D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F6E5B-5790-7123-2645-62AC5337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51C-9B07-8841-AE27-5490637F105A}" type="datetimeFigureOut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BBD28-468D-0E81-2EF9-44B2657CF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9ABC9-3FB8-7F3C-CAFD-31B65764D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E6556-0D05-DB4E-9B50-E70EDFEA8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2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534E6-FBB7-ED0F-907D-52BEAD31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DAC21F-FDA8-C299-7EAA-F0515F640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B0F2E-5EBD-13C5-EE9D-B2834E4660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E2A4B-FF70-61A0-B2D1-03ECCD06A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5F51C-9B07-8841-AE27-5490637F105A}" type="datetimeFigureOut">
              <a:rPr lang="en-US" smtClean="0"/>
              <a:t>2/20/24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AF73-549C-2275-7236-0587DF054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6472BA-5C37-EEB9-4FF6-162FA6A4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E6556-0D05-DB4E-9B50-E70EDFEA8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5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89273C-8F70-1D50-A8C8-A53C63E3F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A8A46-2605-A59D-7156-8F5EB84A4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B51A9-B768-1A58-09E0-726F4232A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5F51C-9B07-8841-AE27-5490637F105A}" type="datetimeFigureOut">
              <a:rPr lang="en-US" smtClean="0"/>
              <a:t>2/20/24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EBB92-2FA7-B1ED-5D88-75A3330608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BD8D0-90C6-600C-41D2-83719203B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E6556-0D05-DB4E-9B50-E70EDFEA8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7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ocs.python.org/3/library/stdtypes.html#string-methods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docs.python.org/3/tutorial/datastructures.html?highlight=list%20comprehension#list-comprehension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12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1C70-D2BE-4D95-3EC5-6BD174B0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Exercise: </a:t>
            </a:r>
            <a:r>
              <a:rPr lang="en-US" i="1" dirty="0"/>
              <a:t>taking out the punctuation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B0409-3ED1-5982-975A-0BE0035F5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can we identify punctuation?</a:t>
            </a:r>
          </a:p>
          <a:p>
            <a:pPr lvl="1"/>
            <a:r>
              <a:rPr lang="en-US" sz="2800" dirty="0"/>
              <a:t>strings of length 1? </a:t>
            </a:r>
          </a:p>
          <a:p>
            <a:pPr lvl="1"/>
            <a:r>
              <a:rPr lang="en-US" sz="2800" i="1" dirty="0">
                <a:solidFill>
                  <a:schemeClr val="accent1"/>
                </a:solidFill>
              </a:rPr>
              <a:t>But how about words like 'A' 'a' or 'I'?</a:t>
            </a:r>
          </a:p>
          <a:p>
            <a:pPr lvl="1"/>
            <a:r>
              <a:rPr lang="en-US" sz="2800" dirty="0"/>
              <a:t>non-alphabetic strings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4A662FD-4855-75ED-3648-B18E5500C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424" y="3693298"/>
            <a:ext cx="9663316" cy="13976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123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9F16-8AA7-8C00-A7DC-8DD51ED7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Exercise: </a:t>
            </a:r>
            <a:r>
              <a:rPr lang="en-US" i="1" dirty="0"/>
              <a:t>taking out the punctuation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CCA9C-730C-F8FC-E63A-2573E4820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000" dirty="0"/>
              <a:t>Let's test it!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0000"/>
                </a:solidFill>
                <a:latin typeface="Menlo" panose="020B0609030804020204" pitchFamily="49" charset="0"/>
              </a:rPr>
              <a:t>&gt;&gt;&gt; import </a:t>
            </a:r>
            <a:r>
              <a:rPr lang="en-US" sz="2200" dirty="0" err="1">
                <a:solidFill>
                  <a:srgbClr val="000000"/>
                </a:solidFill>
                <a:latin typeface="Menlo" panose="020B0609030804020204" pitchFamily="49" charset="0"/>
              </a:rPr>
              <a:t>nltk</a:t>
            </a:r>
            <a:endParaRPr lang="en-US" sz="22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 marL="457200" lvl="1" indent="0">
              <a:buNone/>
            </a:pPr>
            <a:r>
              <a:rPr lang="en-US" sz="2200" dirty="0">
                <a:solidFill>
                  <a:srgbClr val="000000"/>
                </a:solidFill>
                <a:latin typeface="Menlo" panose="020B0609030804020204" pitchFamily="49" charset="0"/>
              </a:rPr>
              <a:t>&gt;&gt;&gt; words = </a:t>
            </a:r>
            <a:r>
              <a:rPr lang="en-US" sz="2200" dirty="0" err="1">
                <a:solidFill>
                  <a:srgbClr val="000000"/>
                </a:solidFill>
                <a:latin typeface="Menlo" panose="020B0609030804020204" pitchFamily="49" charset="0"/>
              </a:rPr>
              <a:t>nltk.corpus.gutenberg.words</a:t>
            </a:r>
            <a:r>
              <a:rPr lang="en-US" sz="2200" dirty="0">
                <a:solidFill>
                  <a:srgbClr val="000000"/>
                </a:solidFill>
                <a:latin typeface="Menlo" panose="020B0609030804020204" pitchFamily="49" charset="0"/>
              </a:rPr>
              <a:t>('</a:t>
            </a:r>
            <a:r>
              <a:rPr lang="en-US" sz="2200" dirty="0" err="1">
                <a:solidFill>
                  <a:srgbClr val="000000"/>
                </a:solidFill>
                <a:latin typeface="Menlo" panose="020B0609030804020204" pitchFamily="49" charset="0"/>
              </a:rPr>
              <a:t>carroll-alice.txt</a:t>
            </a:r>
            <a:r>
              <a:rPr lang="en-US" sz="2200" dirty="0">
                <a:solidFill>
                  <a:srgbClr val="000000"/>
                </a:solidFill>
                <a:latin typeface="Menlo" panose="020B0609030804020204" pitchFamily="49" charset="0"/>
              </a:rPr>
              <a:t>')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set([word for word in words if not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word.isalnum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()])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{"',", ',"', ",'", '"--', '"!\'', '.]', '."', "?'", '--]', "?',", '"', '?)', "!')", '\'"', ']', '\'"--', '"\'', '),', '--"', '--', ".'", "')", ':', '?"\'', '--"\'', '):--', ';', ').', ',"\'', "--'", "';", ')--', '?"', '?--', '*', ".--'", "''", '.', ',)', ".')", "'", '(', ')', '-', '[', '--(', "!'", '!--', ',', '!"', '):', "('", ';--', '!"\'', '!', '_I_', ':--', '.--', ")--'", '?', '!"?\'', '"?\'', ');', '.)', "'--", '."\''}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(set([word for word in words if not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word.isalnum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()]))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66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([word for word in words if not </a:t>
            </a:r>
            <a:r>
              <a:rPr lang="en-US" sz="2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word.isalnum</a:t>
            </a: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()])</a:t>
            </a:r>
          </a:p>
          <a:p>
            <a:pPr marL="457200" lvl="1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6776</a:t>
            </a:r>
          </a:p>
        </p:txBody>
      </p:sp>
    </p:spTree>
    <p:extLst>
      <p:ext uri="{BB962C8B-B14F-4D97-AF65-F5344CB8AC3E}">
        <p14:creationId xmlns:p14="http://schemas.microsoft.com/office/powerpoint/2010/main" val="37243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8D6AD-814C-3098-1546-B6B15C203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Exercise: </a:t>
            </a:r>
            <a:r>
              <a:rPr lang="en-US" i="1" dirty="0"/>
              <a:t>taking out the punctuation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B94E6-8C43-52E7-CA55-3ADE8E34F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words2 = [word for word in words if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word.isalnum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()]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(words2)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27334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nltk.FreqDist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(words2)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FreqDist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({'the': 1527, 'and': 802, 'to': 725, 'a': 615, 'I': 543, 'it': 527, 'she': 509, 'of': 500, 'said': 456, 'Alice': 396, ...})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fd.plot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(20)</a:t>
            </a:r>
          </a:p>
        </p:txBody>
      </p:sp>
    </p:spTree>
    <p:extLst>
      <p:ext uri="{BB962C8B-B14F-4D97-AF65-F5344CB8AC3E}">
        <p14:creationId xmlns:p14="http://schemas.microsoft.com/office/powerpoint/2010/main" val="31967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3027E-7686-3D94-0F61-C5FCCF772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Exercise: </a:t>
            </a:r>
            <a:r>
              <a:rPr lang="en-US" i="1" dirty="0"/>
              <a:t>taking out the punctuation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8198A5-4CCB-A684-7BA8-0842590638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802" y="1825625"/>
            <a:ext cx="3756052" cy="3250311"/>
          </a:xfrm>
        </p:spPr>
      </p:pic>
      <p:pic>
        <p:nvPicPr>
          <p:cNvPr id="8" name="Content Placeholder 7" descr="A graph with a line&#10;&#10;Description automatically generated">
            <a:extLst>
              <a:ext uri="{FF2B5EF4-FFF2-40B4-BE49-F238E27FC236}">
                <a16:creationId xmlns:a16="http://schemas.microsoft.com/office/drawing/2014/main" id="{2836CEA0-0A90-8F3E-0872-143AB2E85F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47287" y="1690606"/>
            <a:ext cx="6806514" cy="481818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ED2C8-98C2-B316-515A-FB9356F9D348}"/>
              </a:ext>
            </a:extLst>
          </p:cNvPr>
          <p:cNvSpPr txBox="1"/>
          <p:nvPr/>
        </p:nvSpPr>
        <p:spPr>
          <a:xfrm>
            <a:off x="2554760" y="2019558"/>
            <a:ext cx="1856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fd.plot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(20)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9FF7CC-EC23-A13E-7F9F-CD6CA296A17C}"/>
              </a:ext>
            </a:extLst>
          </p:cNvPr>
          <p:cNvSpPr txBox="1"/>
          <p:nvPr/>
        </p:nvSpPr>
        <p:spPr>
          <a:xfrm>
            <a:off x="9420595" y="2019558"/>
            <a:ext cx="1856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Menlo" panose="020B0609030804020204" pitchFamily="49" charset="0"/>
              </a:rPr>
              <a:t>fd.plot</a:t>
            </a:r>
            <a:r>
              <a:rPr lang="en-US" dirty="0">
                <a:solidFill>
                  <a:srgbClr val="000000"/>
                </a:solidFill>
                <a:latin typeface="Menlo" panose="020B0609030804020204" pitchFamily="49" charset="0"/>
              </a:rPr>
              <a:t>(40)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3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DE08-92FF-9DC5-D034-6BE2E9A2E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Documentation</a:t>
            </a:r>
          </a:p>
        </p:txBody>
      </p:sp>
      <p:pic>
        <p:nvPicPr>
          <p:cNvPr id="4" name="Content Placeholder 3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9DA1FE69-FE6F-0282-FF98-0AFFFC802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795" y="1825625"/>
            <a:ext cx="8964410" cy="4351338"/>
          </a:xfrm>
        </p:spPr>
      </p:pic>
    </p:spTree>
    <p:extLst>
      <p:ext uri="{BB962C8B-B14F-4D97-AF65-F5344CB8AC3E}">
        <p14:creationId xmlns:p14="http://schemas.microsoft.com/office/powerpoint/2010/main" val="1780153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DE08-92FF-9DC5-D034-6BE2E9A2E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pic>
        <p:nvPicPr>
          <p:cNvPr id="7" name="Content Placeholder 6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6FCF4075-40A9-A33C-B67E-E415408DB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2155" y="1989226"/>
            <a:ext cx="8013185" cy="2900478"/>
          </a:xfrm>
        </p:spPr>
      </p:pic>
      <p:pic>
        <p:nvPicPr>
          <p:cNvPr id="9" name="Picture 8" descr="A close-up of a number&#10;&#10;Description automatically generated">
            <a:extLst>
              <a:ext uri="{FF2B5EF4-FFF2-40B4-BE49-F238E27FC236}">
                <a16:creationId xmlns:a16="http://schemas.microsoft.com/office/drawing/2014/main" id="{0953EBE8-C92F-A7AB-FFC4-4825C0D69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155" y="4996111"/>
            <a:ext cx="7969786" cy="149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30E05-E6AD-8004-24BA-973A6FDB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E007534-61D3-6134-4FAA-03BE7D427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324" y="1690688"/>
            <a:ext cx="8076965" cy="5167312"/>
          </a:xfrm>
        </p:spPr>
      </p:pic>
    </p:spTree>
    <p:extLst>
      <p:ext uri="{BB962C8B-B14F-4D97-AF65-F5344CB8AC3E}">
        <p14:creationId xmlns:p14="http://schemas.microsoft.com/office/powerpoint/2010/main" val="71697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BE3E3-1B53-4B99-A5CB-DCB9A03F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String methods</a:t>
            </a:r>
            <a:endParaRPr lang="en-US" dirty="0"/>
          </a:p>
        </p:txBody>
      </p:sp>
      <p:pic>
        <p:nvPicPr>
          <p:cNvPr id="5" name="Content Placeholder 4" descr="A yellow and black text&#10;&#10;Description automatically generated">
            <a:extLst>
              <a:ext uri="{FF2B5EF4-FFF2-40B4-BE49-F238E27FC236}">
                <a16:creationId xmlns:a16="http://schemas.microsoft.com/office/drawing/2014/main" id="{A49692EF-BE50-6845-BD52-408527C77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06600"/>
            <a:ext cx="10198100" cy="1422400"/>
          </a:xfr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8AA5A9-BC33-4C91-3D0F-7AA94043216F}"/>
              </a:ext>
            </a:extLst>
          </p:cNvPr>
          <p:cNvSpPr txBox="1"/>
          <p:nvPr/>
        </p:nvSpPr>
        <p:spPr>
          <a:xfrm>
            <a:off x="838200" y="3628930"/>
            <a:ext cx="104352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"Hello and Welcome To My World!".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startswith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("Hello")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True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"Hello and Welcome To My World!".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startswith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("hello")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False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"Hello and Welcome To My World!".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startswith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(("Hello", "hello"))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True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 </a:t>
            </a:r>
          </a:p>
        </p:txBody>
      </p:sp>
    </p:spTree>
    <p:extLst>
      <p:ext uri="{BB962C8B-B14F-4D97-AF65-F5344CB8AC3E}">
        <p14:creationId xmlns:p14="http://schemas.microsoft.com/office/powerpoint/2010/main" val="49094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C5757-F2FA-5104-CB60-D915A81E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String methods</a:t>
            </a:r>
            <a:endParaRPr lang="en-US" dirty="0"/>
          </a:p>
        </p:txBody>
      </p:sp>
      <p:pic>
        <p:nvPicPr>
          <p:cNvPr id="4" name="Content Placeholder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B18102E-1732-67ED-632B-D45814462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37546"/>
            <a:ext cx="10248900" cy="139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Content Placeholder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F58A274-C503-7B65-3CCE-BC364560A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78546"/>
            <a:ext cx="10248900" cy="127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7A19FF-39DE-A1D0-C29A-0CE0EE566932}"/>
              </a:ext>
            </a:extLst>
          </p:cNvPr>
          <p:cNvSpPr txBox="1"/>
          <p:nvPr/>
        </p:nvSpPr>
        <p:spPr>
          <a:xfrm>
            <a:off x="838200" y="5292546"/>
            <a:ext cx="844275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"Hello, And Welcome To My World!".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istitle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True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"Hello and Welcome To My World!".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istitle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402115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65AD-C275-C586-C9B1-3B19569A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92A72-3EA0-4E87-0FE9-23A83ACBB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List comprehensions: </a:t>
            </a:r>
            <a:r>
              <a:rPr lang="en-US" sz="2800" dirty="0">
                <a:solidFill>
                  <a:schemeClr val="accent1"/>
                </a:solidFill>
              </a:rPr>
              <a:t>conditional</a:t>
            </a:r>
          </a:p>
          <a:p>
            <a:r>
              <a:rPr lang="en-US" sz="3200" dirty="0">
                <a:solidFill>
                  <a:prstClr val="black"/>
                </a:solidFill>
              </a:rPr>
              <a:t>A class exercise: taking out the punctuation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String methods (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complex patterns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See below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lang="en-US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startswith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0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string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	</a:t>
            </a:r>
            <a:r>
              <a:rPr lang="en-US" sz="2800" dirty="0">
                <a:solidFill>
                  <a:srgbClr val="4472C4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</a:t>
            </a:r>
            <a:r>
              <a:rPr lang="en-US" sz="2800" i="1" dirty="0">
                <a:solidFill>
                  <a:srgbClr val="4472C4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prefix</a:t>
            </a:r>
            <a:endParaRPr lang="en-US" sz="2000" i="1" dirty="0">
              <a:solidFill>
                <a:schemeClr val="accent1"/>
              </a:solidFill>
              <a:latin typeface="Calibri" panose="020F0502020204030204" pitchFamily="34" charset="0"/>
              <a:ea typeface="Menlo" panose="020B0609030804020204" pitchFamily="49" charset="0"/>
              <a:cs typeface="Calibri" panose="020F0502020204030204" pitchFamily="34" charset="0"/>
            </a:endParaRPr>
          </a:p>
          <a:p>
            <a:pPr lvl="1"/>
            <a:r>
              <a:rPr lang="en-US" sz="2000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endswith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0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string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	</a:t>
            </a:r>
            <a:r>
              <a:rPr lang="en-US" sz="2800" dirty="0">
                <a:solidFill>
                  <a:srgbClr val="4472C4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</a:t>
            </a:r>
            <a:r>
              <a:rPr lang="en-US" sz="2800" i="1" dirty="0">
                <a:solidFill>
                  <a:srgbClr val="4472C4"/>
                </a:solidFill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suffix</a:t>
            </a:r>
            <a:endParaRPr lang="en-US" sz="2000" i="1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>
              <a:defRPr/>
            </a:pPr>
            <a:r>
              <a:rPr lang="en-US" sz="2000" i="1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</a:t>
            </a:r>
            <a:r>
              <a:rPr lang="en-US" sz="20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istitle</a:t>
            </a:r>
            <a:r>
              <a:rPr lang="en-US" sz="20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		</a:t>
            </a:r>
            <a:r>
              <a:rPr lang="en-US" sz="20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titlecase</a:t>
            </a:r>
            <a:endParaRPr lang="en-US" sz="2000" dirty="0">
              <a:solidFill>
                <a:prstClr val="black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3200" dirty="0"/>
              <a:t>Next </a:t>
            </a:r>
            <a:r>
              <a:rPr lang="en-US" sz="3200"/>
              <a:t>time: more complex patterns </a:t>
            </a:r>
            <a:endParaRPr lang="en-US" sz="3200" dirty="0"/>
          </a:p>
          <a:p>
            <a:pPr lvl="1"/>
            <a:r>
              <a:rPr lang="en-US" sz="2800" dirty="0"/>
              <a:t>regular expressions (</a:t>
            </a:r>
            <a:r>
              <a:rPr lang="en-US" sz="2800" i="1" dirty="0"/>
              <a:t>regex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409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9FA55-EC0F-714D-8ABE-D415D3B2B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comprehension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35B23-5AA2-484C-941C-86FFD4832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1070768"/>
          </a:xfrm>
        </p:spPr>
        <p:txBody>
          <a:bodyPr>
            <a:normAutofit fontScale="92500"/>
          </a:bodyPr>
          <a:lstStyle/>
          <a:p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list.lower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(),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list.islower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(),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list.upper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(), 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list.isupper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 </a:t>
            </a:r>
            <a:r>
              <a:rPr lang="en-US" dirty="0"/>
              <a:t>etc.</a:t>
            </a:r>
          </a:p>
          <a:p>
            <a:r>
              <a:rPr lang="en-US" dirty="0">
                <a:hlinkClick r:id="rId2"/>
              </a:rPr>
              <a:t>https://docs.python.org/3/library/stdtypes.html#string-methods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F0D5FD-AA24-F949-AA75-AA5694861E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44420" y="3031330"/>
            <a:ext cx="3256535" cy="230340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CAD814-5514-5543-BC24-9141F7380102}"/>
              </a:ext>
            </a:extLst>
          </p:cNvPr>
          <p:cNvSpPr txBox="1"/>
          <p:nvPr/>
        </p:nvSpPr>
        <p:spPr>
          <a:xfrm>
            <a:off x="5178286" y="3120887"/>
            <a:ext cx="5820568" cy="15696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Note: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not a destructive operation </a:t>
            </a:r>
          </a:p>
          <a:p>
            <a:pPr lvl="1"/>
            <a:r>
              <a:rPr lang="en-US" sz="2400" dirty="0"/>
              <a:t>– </a:t>
            </a:r>
            <a:r>
              <a:rPr lang="en-US" sz="2400" i="1" dirty="0"/>
              <a:t>recall strings are not mutable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returns a (new) modified copy of the string</a:t>
            </a:r>
          </a:p>
        </p:txBody>
      </p:sp>
    </p:spTree>
    <p:extLst>
      <p:ext uri="{BB962C8B-B14F-4D97-AF65-F5344CB8AC3E}">
        <p14:creationId xmlns:p14="http://schemas.microsoft.com/office/powerpoint/2010/main" val="985897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AAD92-BF1A-C84C-B24B-CB80353B5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comprehension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0E568-BE3D-4345-A7F6-56921F916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74859" cy="4351338"/>
          </a:xfrm>
        </p:spPr>
        <p:txBody>
          <a:bodyPr numCol="2"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dirty="0"/>
              <a:t>Just like a </a:t>
            </a:r>
            <a:r>
              <a:rPr lang="en-US" sz="3600" dirty="0">
                <a:solidFill>
                  <a:schemeClr val="accent1"/>
                </a:solidFill>
              </a:rPr>
              <a:t>for-loop</a:t>
            </a:r>
            <a:r>
              <a:rPr lang="en-US" sz="3600" dirty="0"/>
              <a:t> but builds a list </a:t>
            </a:r>
            <a:r>
              <a:rPr lang="en-US" sz="3600" dirty="0">
                <a:solidFill>
                  <a:schemeClr val="bg1"/>
                </a:solidFill>
              </a:rPr>
              <a:t>__</a:t>
            </a:r>
          </a:p>
          <a:p>
            <a:r>
              <a:rPr lang="en-US" sz="3600" dirty="0"/>
              <a:t>Example (for-loop):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word = "LING388"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for </a:t>
            </a:r>
            <a:r>
              <a:rPr lang="en-US" sz="26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letter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word: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...     print(</a:t>
            </a:r>
            <a:r>
              <a:rPr lang="en-US" sz="26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letter</a:t>
            </a:r>
            <a:r>
              <a:rPr lang="en-US" sz="2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</a:t>
            </a:r>
            <a:r>
              <a:rPr lang="en-US" sz="26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lower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... 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</a:t>
            </a:r>
          </a:p>
          <a:p>
            <a:pPr marL="0" indent="0">
              <a:buNone/>
            </a:pPr>
            <a:r>
              <a:rPr lang="en-US" sz="2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endParaRPr lang="en-US" sz="26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[</a:t>
            </a:r>
            <a:r>
              <a:rPr lang="en-US" sz="26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letter</a:t>
            </a:r>
            <a:r>
              <a:rPr lang="en-US" sz="2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</a:t>
            </a:r>
            <a:r>
              <a:rPr lang="en-US" sz="26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lower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 for </a:t>
            </a:r>
            <a:r>
              <a:rPr lang="en-US" sz="26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letter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word]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['l', '</a:t>
            </a:r>
            <a:r>
              <a:rPr lang="en-US" sz="2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'n', 'g', '3', '8', '8']</a:t>
            </a:r>
          </a:p>
          <a:p>
            <a:endParaRPr lang="en-US" sz="3800" dirty="0">
              <a:latin typeface="Calibri" panose="020F0502020204030204" pitchFamily="34" charset="0"/>
              <a:ea typeface="Menlo" panose="020B0609030804020204" pitchFamily="49" charset="0"/>
              <a:cs typeface="Calibri" panose="020F0502020204030204" pitchFamily="34" charset="0"/>
            </a:endParaRPr>
          </a:p>
          <a:p>
            <a:r>
              <a:rPr lang="en-US" sz="38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Note: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word.lower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'ling388'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list(word)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['L', 'I', 'N', 'G', '3', '8', '8']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list(</a:t>
            </a:r>
            <a:r>
              <a:rPr lang="en-US" sz="2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word.lower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['l', '</a:t>
            </a:r>
            <a:r>
              <a:rPr lang="en-US" sz="2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'n', 'g', '3', '8', '8']</a:t>
            </a:r>
          </a:p>
          <a:p>
            <a:pPr marL="0" indent="0">
              <a:buNone/>
            </a:pPr>
            <a:endParaRPr lang="en-US" sz="26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8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87952-964C-9346-9024-4E2E86EBB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comprehension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8297F92-5427-6F4A-BE89-FA9714F6E2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82978" cy="435133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2600" dirty="0">
                <a:solidFill>
                  <a:prstClr val="black"/>
                </a:solidFill>
              </a:rPr>
              <a:t>like last slide but using indexing with a loop variable called</a:t>
            </a:r>
            <a:r>
              <a:rPr lang="en-US" sz="2200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2600" dirty="0">
                <a:solidFill>
                  <a:prstClr val="black"/>
                </a:solidFill>
              </a:rPr>
              <a:t>: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word = "LING388"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for 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</a:t>
            </a:r>
            <a:r>
              <a:rPr lang="en-US" sz="20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range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(word)):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...     print(word[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].</a:t>
            </a: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lower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())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... </a:t>
            </a:r>
          </a:p>
          <a:p>
            <a:pPr marL="0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</a:t>
            </a:r>
          </a:p>
          <a:p>
            <a:pPr marL="0" indent="0">
              <a:buNone/>
            </a:pP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endParaRPr lang="en-US" sz="22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</a:t>
            </a:r>
          </a:p>
          <a:p>
            <a:pPr marL="0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</a:t>
            </a:r>
          </a:p>
          <a:p>
            <a:pPr marL="0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</a:t>
            </a:r>
          </a:p>
          <a:p>
            <a:pPr marL="0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</a:t>
            </a:r>
          </a:p>
          <a:p>
            <a:pPr marL="0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</a:t>
            </a:r>
          </a:p>
          <a:p>
            <a:pPr marL="0" indent="0">
              <a:buNone/>
            </a:pPr>
            <a:endParaRPr lang="en-US" sz="2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20D208-4261-2245-A986-880AD6CF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45242" y="4729228"/>
            <a:ext cx="7708558" cy="88074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[word[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].</a:t>
            </a: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lower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 for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</a:t>
            </a:r>
            <a:r>
              <a:rPr lang="en-US" sz="20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range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(word))]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['l', '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', 'n', 'g', '3', '8', '8']</a:t>
            </a:r>
          </a:p>
        </p:txBody>
      </p:sp>
      <p:sp>
        <p:nvSpPr>
          <p:cNvPr id="3" name="Line Callout 2 2">
            <a:extLst>
              <a:ext uri="{FF2B5EF4-FFF2-40B4-BE49-F238E27FC236}">
                <a16:creationId xmlns:a16="http://schemas.microsoft.com/office/drawing/2014/main" id="{A809A661-3B3C-A48B-D78C-75298F7BF577}"/>
              </a:ext>
            </a:extLst>
          </p:cNvPr>
          <p:cNvSpPr/>
          <p:nvPr/>
        </p:nvSpPr>
        <p:spPr>
          <a:xfrm>
            <a:off x="5078626" y="1871931"/>
            <a:ext cx="2372497" cy="40777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27652"/>
              <a:gd name="adj6" fmla="val -6645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[0, 1, 2, 3, 4, 5, 6]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A7D593-0D4B-5340-BD53-29FA9F0B69C5}"/>
              </a:ext>
            </a:extLst>
          </p:cNvPr>
          <p:cNvSpPr txBox="1"/>
          <p:nvPr/>
        </p:nvSpPr>
        <p:spPr>
          <a:xfrm>
            <a:off x="1551288" y="3740893"/>
            <a:ext cx="384861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word[0].lower() = 'l'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word[1].lower() = '</a:t>
            </a:r>
            <a:r>
              <a:rPr lang="en-US" sz="200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i'</a:t>
            </a:r>
            <a:endParaRPr lang="en-US" sz="2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	n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	g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 	3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	8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6	8</a:t>
            </a:r>
          </a:p>
        </p:txBody>
      </p:sp>
      <p:sp>
        <p:nvSpPr>
          <p:cNvPr id="8" name="Line Callout 2 7">
            <a:extLst>
              <a:ext uri="{FF2B5EF4-FFF2-40B4-BE49-F238E27FC236}">
                <a16:creationId xmlns:a16="http://schemas.microsoft.com/office/drawing/2014/main" id="{5DF9E2ED-AED6-9E84-4977-B0E4B2ED0E8E}"/>
              </a:ext>
            </a:extLst>
          </p:cNvPr>
          <p:cNvSpPr/>
          <p:nvPr/>
        </p:nvSpPr>
        <p:spPr>
          <a:xfrm>
            <a:off x="4419599" y="2414641"/>
            <a:ext cx="659027" cy="30672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1591"/>
              <a:gd name="adj6" fmla="val -5812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3390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3" grpId="0" animBg="1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89AC-F97E-9740-9FC1-B8F1BEC9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comprehension (conditional)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7A449-DA32-2442-95C4-F7DC9B68F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 only some items of the list matching a condition</a:t>
            </a:r>
          </a:p>
          <a:p>
            <a:r>
              <a:rPr lang="en-US" dirty="0"/>
              <a:t>Example:</a:t>
            </a:r>
          </a:p>
          <a:p>
            <a:pPr marL="457200" lvl="1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[</a:t>
            </a:r>
            <a:r>
              <a:rPr lang="en-US" sz="2000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for </a:t>
            </a:r>
            <a:r>
              <a:rPr lang="en-US" sz="2000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range(0,100) </a:t>
            </a:r>
            <a:r>
              <a:rPr lang="en-US" sz="2000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if x &gt; 90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[91, 92, 93, 94, 95, 96, 97, 98, 99]</a:t>
            </a:r>
          </a:p>
          <a:p>
            <a:r>
              <a:rPr lang="en-US" dirty="0"/>
              <a:t>Example:</a:t>
            </a:r>
          </a:p>
          <a:p>
            <a:pPr marL="457200" lvl="1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[</a:t>
            </a:r>
            <a:r>
              <a:rPr lang="en-US" sz="2000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x-90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for </a:t>
            </a:r>
            <a:r>
              <a:rPr lang="en-US" sz="2000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range(0,100) </a:t>
            </a:r>
            <a:r>
              <a:rPr lang="en-US" sz="2000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if x &gt; 90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[1, 2, 3, 4, 5, 6, 7, 8, 9]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574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189AC-F97E-9740-9FC1-B8F1BEC9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comprehension (conditional)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7A449-DA32-2442-95C4-F7DC9B68F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Select only some items of the list matching a condition</a:t>
            </a:r>
          </a:p>
          <a:p>
            <a:r>
              <a:rPr lang="en-US" dirty="0"/>
              <a:t>Example:</a:t>
            </a:r>
          </a:p>
          <a:p>
            <a:pPr marL="457200" lvl="1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[</a:t>
            </a:r>
            <a:r>
              <a:rPr lang="en-US" sz="2000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letter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for </a:t>
            </a:r>
            <a:r>
              <a:rPr lang="en-US" sz="2000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letter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'1aB3Ab5d7CD9c' if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letter.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isupper</a:t>
            </a: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</a:t>
            </a:r>
          </a:p>
          <a:p>
            <a:pPr marL="457200" lvl="1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['B', 'A', 'C', 'D']</a:t>
            </a:r>
          </a:p>
          <a:p>
            <a:pPr marL="457200" lvl="1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[</a:t>
            </a:r>
            <a:r>
              <a:rPr lang="en-US" sz="2000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letter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for </a:t>
            </a:r>
            <a:r>
              <a:rPr lang="en-US" sz="2000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letter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'1aB3Ab5d7CD9c' if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letter.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islower</a:t>
            </a: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</a:t>
            </a:r>
          </a:p>
          <a:p>
            <a:pPr marL="457200" lvl="1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['a', 'b', 'd', 'c']</a:t>
            </a:r>
          </a:p>
          <a:p>
            <a:pPr marL="457200" lvl="1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[</a:t>
            </a:r>
            <a:r>
              <a:rPr lang="en-US" sz="2000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letter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for </a:t>
            </a:r>
            <a:r>
              <a:rPr lang="en-US" sz="2000" dirty="0">
                <a:solidFill>
                  <a:schemeClr val="accent6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letter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'1aB3Ab5d7CD9c' if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letter.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isdigit</a:t>
            </a: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]</a:t>
            </a:r>
          </a:p>
          <a:p>
            <a:pPr marL="457200" lvl="1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['1', '3', '5', '7', '9']</a:t>
            </a:r>
          </a:p>
        </p:txBody>
      </p:sp>
    </p:spTree>
    <p:extLst>
      <p:ext uri="{BB962C8B-B14F-4D97-AF65-F5344CB8AC3E}">
        <p14:creationId xmlns:p14="http://schemas.microsoft.com/office/powerpoint/2010/main" val="2248628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839E6-5A32-7E48-BFB9-84382D001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comprehension (conditional)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C80B8-0E03-5140-9E78-136E0B822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1100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https://docs.python.org/3/tutorial/datastructures.html?highlight=list%20comprehension#list-comprehensions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E7C0E-595C-D646-9A47-0AAACEF82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539" y="2794000"/>
            <a:ext cx="75184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15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F7BAB-74D8-3DDD-EB4B-2F2E2B65F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Exercise: </a:t>
            </a:r>
            <a:r>
              <a:rPr lang="en-US" i="1" dirty="0"/>
              <a:t>taking out the punctuation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FC76D-5B1B-49A5-4CAB-35B24B50B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carroll-alice.txt</a:t>
            </a:r>
            <a:r>
              <a:rPr lang="en-US" dirty="0"/>
              <a:t> from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nltk.corpus.gutenberg</a:t>
            </a:r>
            <a:r>
              <a:rPr lang="en-US" dirty="0"/>
              <a:t>?</a:t>
            </a:r>
          </a:p>
          <a:p>
            <a:r>
              <a:rPr lang="en-US" dirty="0"/>
              <a:t>Suppose we're interested in statistics across the words of the novel but not the punctuation.</a:t>
            </a:r>
          </a:p>
          <a:p>
            <a:r>
              <a:rPr lang="en-US" dirty="0"/>
              <a:t>Let's use a conditional list comprehension to extract only words.</a:t>
            </a:r>
          </a:p>
        </p:txBody>
      </p:sp>
    </p:spTree>
    <p:extLst>
      <p:ext uri="{BB962C8B-B14F-4D97-AF65-F5344CB8AC3E}">
        <p14:creationId xmlns:p14="http://schemas.microsoft.com/office/powerpoint/2010/main" val="369173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980</Words>
  <Application>Microsoft Macintosh PowerPoint</Application>
  <PresentationFormat>Widescreen</PresentationFormat>
  <Paragraphs>131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Menlo</vt:lpstr>
      <vt:lpstr>Office Theme</vt:lpstr>
      <vt:lpstr>LING 388: Computers and Language</vt:lpstr>
      <vt:lpstr>Today's Topics</vt:lpstr>
      <vt:lpstr>List comprehension</vt:lpstr>
      <vt:lpstr>List comprehension recap</vt:lpstr>
      <vt:lpstr>List comprehension</vt:lpstr>
      <vt:lpstr>List comprehension (conditional)</vt:lpstr>
      <vt:lpstr>List comprehension (conditional)</vt:lpstr>
      <vt:lpstr>List comprehension (conditional)</vt:lpstr>
      <vt:lpstr>Class Exercise: taking out the punctuation</vt:lpstr>
      <vt:lpstr>Class Exercise: taking out the punctuation</vt:lpstr>
      <vt:lpstr>Class Exercise: taking out the punctuation</vt:lpstr>
      <vt:lpstr>Class Exercise: taking out the punctuation</vt:lpstr>
      <vt:lpstr>Class Exercise: taking out the punctuation</vt:lpstr>
      <vt:lpstr>Documentation</vt:lpstr>
      <vt:lpstr>Documentation</vt:lpstr>
      <vt:lpstr>Documentation</vt:lpstr>
      <vt:lpstr>String methods</vt:lpstr>
      <vt:lpstr>String methods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sandiway@mac.com</dc:creator>
  <cp:lastModifiedBy>sandiway@mac.com</cp:lastModifiedBy>
  <cp:revision>5</cp:revision>
  <dcterms:created xsi:type="dcterms:W3CDTF">2024-02-09T03:48:01Z</dcterms:created>
  <dcterms:modified xsi:type="dcterms:W3CDTF">2024-02-20T19:44:43Z</dcterms:modified>
</cp:coreProperties>
</file>