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374" r:id="rId4"/>
    <p:sldId id="259" r:id="rId5"/>
    <p:sldId id="349" r:id="rId6"/>
    <p:sldId id="371" r:id="rId7"/>
    <p:sldId id="375" r:id="rId8"/>
    <p:sldId id="350" r:id="rId9"/>
    <p:sldId id="351" r:id="rId10"/>
    <p:sldId id="352" r:id="rId11"/>
    <p:sldId id="369" r:id="rId12"/>
    <p:sldId id="372" r:id="rId13"/>
    <p:sldId id="370" r:id="rId14"/>
    <p:sldId id="373" r:id="rId15"/>
    <p:sldId id="354" r:id="rId16"/>
    <p:sldId id="355" r:id="rId17"/>
    <p:sldId id="322" r:id="rId18"/>
    <p:sldId id="333" r:id="rId19"/>
    <p:sldId id="289" r:id="rId20"/>
    <p:sldId id="290" r:id="rId21"/>
    <p:sldId id="2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B0D8-67B8-0898-6226-6E6A98103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0B7FD-6352-E169-FA1F-B6B649984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A3C66-6711-D60A-C7E5-507818D05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8CD6-C77A-F246-89D6-36E3AF037F76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E87D5-1059-2646-52D4-4BFB052BA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3F322-7BE1-84E3-C956-2977B5ED5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664-33B3-2A4C-ADDC-810E64C9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50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A2E3E-8F2E-149B-CC38-15C80ECDA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CDE625-C3F2-A9F2-3659-AC686E4CDB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B3E38-F434-2FCD-B717-F9DDEEBE9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8CD6-C77A-F246-89D6-36E3AF037F76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DD8E9-2297-FB8A-01EF-49650F335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582B7-9928-6741-A544-59611F252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664-33B3-2A4C-ADDC-810E64C9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03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90CDF6-27B3-8451-8FCE-301F57516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98A3F-08B0-298F-892F-299C822D3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4ED0E-D068-EF87-BBDC-8A0FD1C77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8CD6-C77A-F246-89D6-36E3AF037F76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8994B-9823-650A-4A30-3263E8CF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944B7C-5C64-F1E4-B653-6DB4C379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664-33B3-2A4C-ADDC-810E64C9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2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4A403-F8E6-020C-4004-63673BE5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19787-0239-3792-6589-C8E91E828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EB2A-8535-DDD5-5C29-7AB3BE7EF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8CD6-C77A-F246-89D6-36E3AF037F76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37128-FE7E-6041-0DB6-05A463FF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358FC-4401-F527-AE77-2AF9F891B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664-33B3-2A4C-ADDC-810E64C9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70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AC52-8CB4-F7D3-A397-E5D49E8CA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75329E-D4EC-215A-D034-1094A39C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52ADD-A2DB-C97D-3D76-F97496F0C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8CD6-C77A-F246-89D6-36E3AF037F76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9EA30-4AF0-E970-A696-09379FBD4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D883E-2985-E5F0-520E-D82522EB1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664-33B3-2A4C-ADDC-810E64C9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4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35C9E-3126-A737-8E13-7667C4A37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0210D-B27C-907F-2B31-B218E1FE2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86A09-E786-B893-E4B9-573FE5214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C5DB3-076D-A52F-5474-3B5254A66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8CD6-C77A-F246-89D6-36E3AF037F76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7F0D73-F250-8717-6B79-560CBC0A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7BF412-22A4-D9AB-46F2-651D1624E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664-33B3-2A4C-ADDC-810E64C9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86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26226-8BD1-A7D3-B4C0-A404D5CBB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08CEE-76E2-92F4-75B3-13EDB006D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8FFA9-743D-D26C-5D53-3F07C7C17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D70B9F-94C1-8B3B-CB5E-37527D5613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4FF28A-2BE3-08D4-F030-7113481630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5FC633-02DF-3486-77BC-E88513D5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8CD6-C77A-F246-89D6-36E3AF037F76}" type="datetimeFigureOut">
              <a:rPr lang="en-US" smtClean="0"/>
              <a:t>2/15/24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6D74D9-27AC-D170-98AD-63B766FCA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C22D5A-0494-B712-9062-E20A31777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664-33B3-2A4C-ADDC-810E64C9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18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BE36-7F36-A7E4-7024-03730DC08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FA1901-F824-1721-1AEF-9A42D4555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8CD6-C77A-F246-89D6-36E3AF037F76}" type="datetimeFigureOut">
              <a:rPr lang="en-US" smtClean="0"/>
              <a:t>2/15/24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61F929-F4F5-1FB2-1DE5-2C8DF45D7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972DC-353E-926E-A6B8-CACC7289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664-33B3-2A4C-ADDC-810E64C9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9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373AD-13CB-8945-C574-58A3BAAD7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8CD6-C77A-F246-89D6-36E3AF037F76}" type="datetimeFigureOut">
              <a:rPr lang="en-US" smtClean="0"/>
              <a:t>2/15/24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19E389-662E-0646-73A6-DB4DC66D8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8C997-E5D9-E5B3-4830-CA18DF6FD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664-33B3-2A4C-ADDC-810E64C9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6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205E0-8A11-5474-870B-FBF219903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26267-BC7C-1516-5872-780256A3B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1B4674-8A53-0E5E-B5F0-AE9569AF4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B76E7-DF78-6F62-7756-7ECCF075B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8CD6-C77A-F246-89D6-36E3AF037F76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A3164-92E0-1940-B0DF-20357C94F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D60C1-7BE3-D55D-43AB-5FD86955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664-33B3-2A4C-ADDC-810E64C9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8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9C127-3426-494A-D05F-897C4478A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A2C33-E369-02F4-66D9-D9B2AACACA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35D38-4F8D-341D-5149-213883BEC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36242-75C4-B6C7-0F26-35A4ED74B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8CD6-C77A-F246-89D6-36E3AF037F76}" type="datetimeFigureOut">
              <a:rPr lang="en-US" smtClean="0"/>
              <a:t>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4191C-A0FF-4FC7-6252-BADA3E053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D227C-FAFB-78E7-F377-D1CE5815C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C7664-33B3-2A4C-ADDC-810E64C9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57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86CE61-5C46-65C8-AE8C-F003BE8DE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6B56F-3F12-6AA9-DA89-83D8A24E3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975A9-D68C-CE19-3B98-BE2FB01A81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58CD6-C77A-F246-89D6-36E3AF037F76}" type="datetimeFigureOut">
              <a:rPr lang="en-US" smtClean="0"/>
              <a:t>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A657D-B8B9-62A7-4698-A19FD91B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1F72F-1D71-6BCD-374B-583A30FFF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C7664-33B3-2A4C-ADDC-810E64C99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8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stable/api/_as_gen/matplotlib.pyplot.plot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nltk.org/api/nltk.probability.FreqDis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scipy.org/install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ideo 13">
            <a:extLst>
              <a:ext uri="{FF2B5EF4-FFF2-40B4-BE49-F238E27FC236}">
                <a16:creationId xmlns:a16="http://schemas.microsoft.com/office/drawing/2014/main" id="{C85656AC-34C0-4150-B0A6-11F280374F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LING 388: Computers and Language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Lecture 11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3B0A241-69B4-627D-DE17-5610109B66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93267"/>
            <a:ext cx="4846983" cy="36693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7CF61B-4394-1CE5-41BA-8CE55D935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Homework 5 Review: vocabulary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A1DD0D-C587-E6F9-1083-A2463A065705}"/>
              </a:ext>
            </a:extLst>
          </p:cNvPr>
          <p:cNvSpPr txBox="1"/>
          <p:nvPr/>
        </p:nvSpPr>
        <p:spPr>
          <a:xfrm>
            <a:off x="3238524" y="1997177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carroll-alice.txt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F55ACF-6B93-3557-625D-02A62B47BCEF}"/>
              </a:ext>
            </a:extLst>
          </p:cNvPr>
          <p:cNvSpPr txBox="1"/>
          <p:nvPr/>
        </p:nvSpPr>
        <p:spPr>
          <a:xfrm>
            <a:off x="8463675" y="1997177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looking_glass.txt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9520BE-5855-D02F-1924-C3A072974568}"/>
              </a:ext>
            </a:extLst>
          </p:cNvPr>
          <p:cNvSpPr txBox="1"/>
          <p:nvPr/>
        </p:nvSpPr>
        <p:spPr>
          <a:xfrm>
            <a:off x="1350357" y="6231816"/>
            <a:ext cx="92657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nltk.FreqDist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([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(word) for word in set(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nltk.corpus.gutenberg.words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en-US" sz="11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carroll-alice.txt</a:t>
            </a:r>
            <a:r>
              <a:rPr lang="en-US" sz="11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'))]).plot()</a:t>
            </a:r>
            <a:endParaRPr lang="en-US" sz="1100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B7F1DD0C-0008-CD38-8C82-F50C11245C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95302"/>
            <a:ext cx="4846983" cy="3664999"/>
          </a:xfrm>
        </p:spPr>
      </p:pic>
    </p:spTree>
    <p:extLst>
      <p:ext uri="{BB962C8B-B14F-4D97-AF65-F5344CB8AC3E}">
        <p14:creationId xmlns:p14="http://schemas.microsoft.com/office/powerpoint/2010/main" val="1812060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E77DF-75FF-7B4F-4624-DA2E6875F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661C9-1F90-2EDB-4A96-254481E8B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Difficult to compare the shapes due to the x-axis ordering (by frequency of occurrence)</a:t>
            </a:r>
          </a:p>
          <a:p>
            <a:r>
              <a:rPr lang="en-US" dirty="0"/>
              <a:t>Let's plot them on the same graph</a:t>
            </a:r>
          </a:p>
          <a:p>
            <a:r>
              <a:rPr lang="en-US" dirty="0"/>
              <a:t>Assume we have </a:t>
            </a:r>
          </a:p>
          <a:p>
            <a:pPr lvl="1"/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fda</a:t>
            </a:r>
            <a:r>
              <a:rPr lang="en-US" dirty="0"/>
              <a:t>:</a:t>
            </a:r>
            <a:r>
              <a:rPr lang="en-US" i="1" dirty="0"/>
              <a:t> </a:t>
            </a:r>
            <a:r>
              <a:rPr lang="en-US" i="1" dirty="0" err="1"/>
              <a:t>alice</a:t>
            </a:r>
            <a:r>
              <a:rPr lang="en-US" i="1" dirty="0"/>
              <a:t> </a:t>
            </a:r>
            <a:r>
              <a:rPr lang="en-US" dirty="0"/>
              <a:t>word length</a:t>
            </a:r>
            <a:r>
              <a:rPr lang="en-US" i="1" dirty="0"/>
              <a:t> </a:t>
            </a:r>
            <a:r>
              <a:rPr lang="en-US" dirty="0" err="1"/>
              <a:t>nltk.FreqDist</a:t>
            </a:r>
            <a:r>
              <a:rPr lang="en-US" dirty="0"/>
              <a:t>()</a:t>
            </a:r>
          </a:p>
          <a:p>
            <a:pPr lvl="1"/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fdg</a:t>
            </a:r>
            <a:r>
              <a:rPr lang="en-US" dirty="0"/>
              <a:t>:</a:t>
            </a:r>
            <a:r>
              <a:rPr lang="en-US" i="1" dirty="0"/>
              <a:t> looking glass</a:t>
            </a:r>
            <a:r>
              <a:rPr lang="en-US" dirty="0"/>
              <a:t> word length </a:t>
            </a:r>
            <a:r>
              <a:rPr lang="en-US" dirty="0" err="1"/>
              <a:t>nltk.FreqDist</a:t>
            </a:r>
            <a:r>
              <a:rPr lang="en-US" dirty="0"/>
              <a:t>()</a:t>
            </a:r>
          </a:p>
          <a:p>
            <a:r>
              <a:rPr lang="en-US" dirty="0"/>
              <a:t>Use</a:t>
            </a:r>
          </a:p>
          <a:p>
            <a:pPr lvl="1"/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import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matplotlib.pyplot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as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</a:t>
            </a:r>
            <a:endParaRPr lang="en-US" sz="1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plt.plot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(range(15),[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fda.</a:t>
            </a:r>
            <a:r>
              <a:rPr lang="en-US" sz="18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freq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for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range(15)])</a:t>
            </a:r>
          </a:p>
          <a:p>
            <a:pPr lvl="1"/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plt.plot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(range(25),[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fdg.</a:t>
            </a:r>
            <a:r>
              <a:rPr lang="en-US" sz="18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freq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for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range(25)])</a:t>
            </a:r>
          </a:p>
          <a:p>
            <a:pPr lvl="1"/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plt.grid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lvl="1"/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plt.show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endParaRPr lang="en-US" sz="1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8929F8-6F83-BA84-A6FE-A2485EAEA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817" y="2238266"/>
            <a:ext cx="58652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54655-42E4-EE33-9ECB-43B7312A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 Review</a:t>
            </a:r>
          </a:p>
        </p:txBody>
      </p:sp>
      <p:pic>
        <p:nvPicPr>
          <p:cNvPr id="5" name="Content Placeholder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0C0AB5A0-2724-DE63-4EB3-C52939C9A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764" y="2224884"/>
            <a:ext cx="7533311" cy="4127126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A3DD36-3710-6E5D-D8FB-28AD9754C23E}"/>
              </a:ext>
            </a:extLst>
          </p:cNvPr>
          <p:cNvSpPr txBox="1"/>
          <p:nvPr/>
        </p:nvSpPr>
        <p:spPr>
          <a:xfrm>
            <a:off x="1331441" y="1773120"/>
            <a:ext cx="7145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https://matplotlib.org/stable/api/_as_gen/matplotlib.pyplot.plot.html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B9303-AD58-F069-DC8D-9CEE63019F08}"/>
              </a:ext>
            </a:extLst>
          </p:cNvPr>
          <p:cNvSpPr txBox="1"/>
          <p:nvPr/>
        </p:nvSpPr>
        <p:spPr>
          <a:xfrm>
            <a:off x="1474764" y="2491982"/>
            <a:ext cx="2973891" cy="3693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plot(x-list, y-list)</a:t>
            </a:r>
          </a:p>
        </p:txBody>
      </p:sp>
    </p:spTree>
    <p:extLst>
      <p:ext uri="{BB962C8B-B14F-4D97-AF65-F5344CB8AC3E}">
        <p14:creationId xmlns:p14="http://schemas.microsoft.com/office/powerpoint/2010/main" val="2035404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B597B-34A8-A61E-BE64-8B0F1DF4D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A8992-8491-1539-D913-CC0E09BB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Homework 5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40E1F-D60A-BCA8-FE25-F750A4B02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1521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hlinkClick r:id="rId2"/>
              </a:rPr>
              <a:t>https://www.nltk.org/api/nltk.probability.FreqDist.html</a:t>
            </a:r>
            <a:endParaRPr lang="en-US" sz="2000" dirty="0"/>
          </a:p>
        </p:txBody>
      </p:sp>
      <p:pic>
        <p:nvPicPr>
          <p:cNvPr id="7" name="Picture 6" descr="A black rectangle with black text&#10;&#10;Description automatically generated">
            <a:extLst>
              <a:ext uri="{FF2B5EF4-FFF2-40B4-BE49-F238E27FC236}">
                <a16:creationId xmlns:a16="http://schemas.microsoft.com/office/drawing/2014/main" id="{A6FA8A8D-6E34-2C0F-1D40-2A5D93203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787" y="3923340"/>
            <a:ext cx="7772400" cy="10309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F5EC539E-8B23-8DFD-7D1C-AD4B08F52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787" y="2322083"/>
            <a:ext cx="7772400" cy="1466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124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7A3B6-737F-D099-25C5-5C0140A05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A5D47-6530-377D-BA10-505306D75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vocabulary</a:t>
            </a:r>
          </a:p>
          <a:p>
            <a:r>
              <a:rPr lang="en-US" dirty="0"/>
              <a:t>Assume we have </a:t>
            </a:r>
          </a:p>
          <a:p>
            <a:pPr lvl="1"/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fda</a:t>
            </a:r>
            <a:r>
              <a:rPr lang="en-US" dirty="0"/>
              <a:t>:</a:t>
            </a:r>
            <a:r>
              <a:rPr lang="en-US" i="1" dirty="0"/>
              <a:t> </a:t>
            </a:r>
            <a:r>
              <a:rPr lang="en-US" dirty="0"/>
              <a:t>word length</a:t>
            </a:r>
            <a:r>
              <a:rPr lang="en-US" i="1" dirty="0"/>
              <a:t> </a:t>
            </a:r>
            <a:r>
              <a:rPr lang="en-US" dirty="0" err="1"/>
              <a:t>nltk.FreqDist</a:t>
            </a:r>
            <a:r>
              <a:rPr lang="en-US" dirty="0"/>
              <a:t>() on set(</a:t>
            </a:r>
            <a:r>
              <a:rPr lang="en-US" i="1" dirty="0" err="1"/>
              <a:t>alice</a:t>
            </a:r>
            <a:r>
              <a:rPr lang="en-US" dirty="0"/>
              <a:t>)</a:t>
            </a:r>
          </a:p>
          <a:p>
            <a:pPr lvl="1"/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fdg</a:t>
            </a:r>
            <a:r>
              <a:rPr lang="en-US" dirty="0"/>
              <a:t>:</a:t>
            </a:r>
            <a:r>
              <a:rPr lang="en-US" i="1" dirty="0"/>
              <a:t> </a:t>
            </a:r>
            <a:r>
              <a:rPr lang="en-US" dirty="0"/>
              <a:t>word length </a:t>
            </a:r>
            <a:r>
              <a:rPr lang="en-US" dirty="0" err="1"/>
              <a:t>nltk.FreqDist</a:t>
            </a:r>
            <a:r>
              <a:rPr lang="en-US" dirty="0"/>
              <a:t>() on set(</a:t>
            </a:r>
            <a:r>
              <a:rPr lang="en-US" i="1" dirty="0"/>
              <a:t>looking glass</a:t>
            </a:r>
            <a:r>
              <a:rPr lang="en-US" dirty="0"/>
              <a:t>)</a:t>
            </a:r>
          </a:p>
          <a:p>
            <a:r>
              <a:rPr lang="en-US" dirty="0"/>
              <a:t>Use</a:t>
            </a:r>
          </a:p>
          <a:p>
            <a:pPr lvl="1"/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import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matplotlib.pyplot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as 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</a:t>
            </a:r>
            <a:endParaRPr lang="en-US" sz="1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plt.plot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(range(15),[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fda.</a:t>
            </a:r>
            <a:r>
              <a:rPr lang="en-US" sz="18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freq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for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range(15)])</a:t>
            </a:r>
          </a:p>
          <a:p>
            <a:pPr lvl="1"/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plt.plot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(range(25),[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fdg.</a:t>
            </a:r>
            <a:r>
              <a:rPr lang="en-US" sz="18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freq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 for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range(25)])</a:t>
            </a:r>
          </a:p>
          <a:p>
            <a:pPr lvl="1"/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plt.grid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lvl="1"/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plt.show</a:t>
            </a:r>
            <a:r>
              <a:rPr lang="en-US" sz="1800" dirty="0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endParaRPr lang="en-US" sz="18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US" dirty="0"/>
          </a:p>
        </p:txBody>
      </p:sp>
      <p:pic>
        <p:nvPicPr>
          <p:cNvPr id="5" name="Picture 4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4C8CCD1B-CA98-E328-77AB-01245523F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24" y="2257897"/>
            <a:ext cx="4764459" cy="34867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260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C3FFA-043C-0C59-5979-4D1E561AF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202E4-20A6-27C9-C8F8-B678020375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228521" cy="4187549"/>
          </a:xfrm>
        </p:spPr>
        <p:txBody>
          <a:bodyPr>
            <a:normAutofit/>
          </a:bodyPr>
          <a:lstStyle/>
          <a:p>
            <a:r>
              <a:rPr lang="en-US" dirty="0"/>
              <a:t>Curious about the long length of the words in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looking-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glass.txt</a:t>
            </a:r>
            <a:r>
              <a:rPr lang="en-US" dirty="0"/>
              <a:t>: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max(vocab, key=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#1 '</a:t>
            </a:r>
            <a:r>
              <a:rPr lang="en-US" sz="16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a—_most—provoking_—thing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vocab.remove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('a—_most—provoking_—thing')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max(vocab, key=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#2 '</a:t>
            </a:r>
            <a:r>
              <a:rPr lang="en-US" sz="16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Certainly—certainly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vocab.remove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('Certainly—certainly')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max(vocab, key=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#3 '</a:t>
            </a:r>
            <a:r>
              <a:rPr lang="en-US" sz="16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proudest—adjectives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vocab.remove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('proudest—adjectives')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max(vocab, key=</a:t>
            </a: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len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#4 '</a:t>
            </a:r>
            <a:r>
              <a:rPr lang="en-US" sz="16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Bread-and-Butterfly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</a:t>
            </a:r>
          </a:p>
          <a:p>
            <a:pPr lvl="1"/>
            <a:endParaRPr lang="en-US" dirty="0"/>
          </a:p>
        </p:txBody>
      </p:sp>
      <p:pic>
        <p:nvPicPr>
          <p:cNvPr id="5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333F9ABC-CD27-99F6-F862-C48F34395B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66721" y="1878844"/>
            <a:ext cx="4207567" cy="3100312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115B5FB-54D6-F0CF-9B49-48E442E326A8}"/>
              </a:ext>
            </a:extLst>
          </p:cNvPr>
          <p:cNvSpPr/>
          <p:nvPr/>
        </p:nvSpPr>
        <p:spPr>
          <a:xfrm>
            <a:off x="9839739" y="4124739"/>
            <a:ext cx="1434549" cy="10137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1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51B91-2B27-E91F-7DEA-C0C873092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max()</a:t>
            </a:r>
          </a:p>
        </p:txBody>
      </p:sp>
      <p:pic>
        <p:nvPicPr>
          <p:cNvPr id="6" name="Content Placeholder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E3A7A2D-2F3E-324B-3EE2-7C75376B7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800" y="2178844"/>
            <a:ext cx="9804400" cy="3644900"/>
          </a:xfr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CADE4C-A14D-1D5D-5FC9-497C495124F1}"/>
              </a:ext>
            </a:extLst>
          </p:cNvPr>
          <p:cNvSpPr txBox="1"/>
          <p:nvPr/>
        </p:nvSpPr>
        <p:spPr>
          <a:xfrm>
            <a:off x="1193800" y="1690688"/>
            <a:ext cx="8650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See previous lecture: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key=</a:t>
            </a:r>
            <a:r>
              <a:rPr lang="en-US" sz="2400" dirty="0"/>
              <a:t> also used for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sorted() </a:t>
            </a:r>
            <a:r>
              <a:rPr lang="en-US" sz="2400" dirty="0"/>
              <a:t>and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.sort()</a:t>
            </a:r>
            <a:endParaRPr lang="en-US" sz="2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095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B03F9-1D4B-464F-907B-A52B6705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List as a Queue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A27019-FD0C-2A48-A3EC-C9C84FE9C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88569"/>
            <a:ext cx="10346941" cy="314072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320109-DA31-A144-8DB2-04859D09C909}"/>
              </a:ext>
            </a:extLst>
          </p:cNvPr>
          <p:cNvSpPr txBox="1"/>
          <p:nvPr/>
        </p:nvSpPr>
        <p:spPr>
          <a:xfrm>
            <a:off x="838200" y="1988240"/>
            <a:ext cx="728904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FYI: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/>
              <a:t>deque</a:t>
            </a:r>
            <a:r>
              <a:rPr lang="en-US" sz="2400" dirty="0"/>
              <a:t> is pronounced "deck".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 faster implementation according to section 5.1.2</a:t>
            </a:r>
          </a:p>
        </p:txBody>
      </p:sp>
    </p:spTree>
    <p:extLst>
      <p:ext uri="{BB962C8B-B14F-4D97-AF65-F5344CB8AC3E}">
        <p14:creationId xmlns:p14="http://schemas.microsoft.com/office/powerpoint/2010/main" val="3210975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34167-7945-3FA5-0265-C31B348B9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Obscure way to reverse a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532F0-6B80-0277-B2AA-F4758E069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Another way to reverse is to slice with a negative step:</a:t>
            </a:r>
          </a:p>
          <a:p>
            <a:pPr lvl="1"/>
            <a:r>
              <a:rPr lang="en-US" b="0" i="0" u="none" strike="noStrike" dirty="0">
                <a:solidFill>
                  <a:srgbClr val="222222"/>
                </a:solidFill>
                <a:effectLst/>
                <a:latin typeface="Courier New" panose="02070309020205020404" pitchFamily="49" charset="0"/>
              </a:rPr>
              <a:t>s[</a:t>
            </a:r>
            <a:r>
              <a:rPr lang="en-US" b="0" i="0" u="none" strike="noStrike" dirty="0" err="1">
                <a:solidFill>
                  <a:srgbClr val="222222"/>
                </a:solidFill>
                <a:effectLst/>
                <a:latin typeface="Courier New" panose="02070309020205020404" pitchFamily="49" charset="0"/>
              </a:rPr>
              <a:t>i:j:k</a:t>
            </a:r>
            <a:r>
              <a:rPr lang="en-US" b="0" i="0" u="none" strike="noStrike" dirty="0">
                <a:solidFill>
                  <a:srgbClr val="222222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pPr lvl="1"/>
            <a:r>
              <a:rPr lang="en-US" dirty="0" err="1">
                <a:solidFill>
                  <a:srgbClr val="222222"/>
                </a:solidFill>
                <a:latin typeface="Courier New" panose="02070309020205020404" pitchFamily="49" charset="0"/>
              </a:rPr>
              <a:t>i,j</a:t>
            </a:r>
            <a:r>
              <a:rPr lang="en-US" dirty="0">
                <a:solidFill>
                  <a:srgbClr val="222222"/>
                </a:solidFill>
                <a:latin typeface="Courier New" panose="02070309020205020404" pitchFamily="49" charset="0"/>
              </a:rPr>
              <a:t> </a:t>
            </a:r>
            <a:r>
              <a:rPr lang="en-US" dirty="0"/>
              <a:t>can be omitted (defaults to beginning and end)</a:t>
            </a:r>
          </a:p>
          <a:p>
            <a:pPr lvl="1"/>
            <a:r>
              <a:rPr lang="en-US" b="0" i="0" u="none" strike="noStrike" dirty="0">
                <a:solidFill>
                  <a:srgbClr val="222222"/>
                </a:solidFill>
                <a:effectLst/>
                <a:latin typeface="Courier New" panose="02070309020205020404" pitchFamily="49" charset="0"/>
              </a:rPr>
              <a:t>k </a:t>
            </a:r>
            <a:r>
              <a:rPr lang="en-US" dirty="0"/>
              <a:t>= -1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l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[1, 3, 5, 7, 9]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l[::-1]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[9, 7, 5, 3, 1]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l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[1, 3, 5, 7, 9]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 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5A2929F-66B2-F0AA-6FF6-EF57E68AB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973" y="3632371"/>
            <a:ext cx="8357002" cy="15203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640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8370C-507F-364B-A054-75AAB6990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arange</a:t>
            </a:r>
            <a:r>
              <a:rPr lang="en-US" dirty="0"/>
              <a:t>() from </a:t>
            </a:r>
            <a:r>
              <a:rPr lang="en-US" dirty="0" err="1"/>
              <a:t>numpy</a:t>
            </a:r>
            <a:r>
              <a:rPr lang="en-US" dirty="0"/>
              <a:t> vs. range()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7995D-05AE-BF47-BA78-C7CF720A1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6638"/>
          </a:xfrm>
        </p:spPr>
        <p:txBody>
          <a:bodyPr/>
          <a:lstStyle/>
          <a:p>
            <a:r>
              <a:rPr lang="en-US" dirty="0"/>
              <a:t>Look up how to install </a:t>
            </a:r>
            <a:r>
              <a:rPr lang="en-US" dirty="0" err="1"/>
              <a:t>numpy</a:t>
            </a:r>
            <a:r>
              <a:rPr lang="en-US" dirty="0"/>
              <a:t> for your platform. Install it if needed!</a:t>
            </a:r>
          </a:p>
          <a:p>
            <a:pPr lvl="1"/>
            <a:r>
              <a:rPr lang="en-US" dirty="0"/>
              <a:t>e.g. (pip or) 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pip3 install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numpy</a:t>
            </a:r>
            <a:r>
              <a:rPr lang="en-US" dirty="0"/>
              <a:t>	(command line)</a:t>
            </a:r>
          </a:p>
          <a:p>
            <a:pPr lvl="1"/>
            <a:r>
              <a:rPr lang="en-US" dirty="0">
                <a:hlinkClick r:id="rId2"/>
              </a:rPr>
              <a:t>https://www.scipy.org/install.html</a:t>
            </a:r>
            <a:endParaRPr lang="en-US" dirty="0"/>
          </a:p>
          <a:p>
            <a:pPr lvl="1"/>
            <a:r>
              <a:rPr lang="en-US" dirty="0"/>
              <a:t>range() does not work with non-integer steps!</a:t>
            </a:r>
          </a:p>
          <a:p>
            <a:pPr lvl="1"/>
            <a:r>
              <a:rPr lang="en-US" dirty="0"/>
              <a:t>use </a:t>
            </a:r>
            <a:r>
              <a:rPr lang="en-US" dirty="0" err="1"/>
              <a:t>arange</a:t>
            </a:r>
            <a:r>
              <a:rPr lang="en-US" dirty="0"/>
              <a:t>() if you need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59BD57-B2F0-0D40-9BA4-5B2A9DA94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701" y="4132263"/>
            <a:ext cx="7988300" cy="2044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1674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65AD-C275-C586-C9B1-3B19569A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92A72-3EA0-4E87-0FE9-23A83ACBB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Homework 5 Review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Some extras</a:t>
            </a:r>
          </a:p>
          <a:p>
            <a:pPr lvl="2"/>
            <a:r>
              <a:rPr lang="en-US" sz="2400" dirty="0">
                <a:solidFill>
                  <a:prstClr val="black"/>
                </a:solidFill>
              </a:rPr>
              <a:t>Plotting x-y graphs directly using </a:t>
            </a:r>
            <a:r>
              <a:rPr lang="en-US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matplotlib.pyplot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pPr lvl="2"/>
            <a:r>
              <a:rPr lang="en-US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nltk.FreqDist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 .</a:t>
            </a:r>
            <a:r>
              <a:rPr lang="en-US" dirty="0" err="1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freq</a:t>
            </a:r>
            <a:r>
              <a:rPr lang="en-US" dirty="0">
                <a:solidFill>
                  <a:prstClr val="black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  <a:endParaRPr lang="en-US" sz="2400" dirty="0"/>
          </a:p>
          <a:p>
            <a:r>
              <a:rPr lang="en-US" dirty="0"/>
              <a:t>Lists for queues:</a:t>
            </a:r>
          </a:p>
          <a:p>
            <a:pPr lvl="1"/>
            <a:r>
              <a:rPr lang="en-US" dirty="0"/>
              <a:t>deque ("deck")</a:t>
            </a:r>
          </a:p>
          <a:p>
            <a:r>
              <a:rPr lang="en-US" dirty="0"/>
              <a:t>An obscure way to reverse a list</a:t>
            </a:r>
          </a:p>
          <a:p>
            <a:r>
              <a:rPr lang="en-US" dirty="0" err="1"/>
              <a:t>arange</a:t>
            </a:r>
            <a:r>
              <a:rPr lang="en-US" dirty="0"/>
              <a:t>() from </a:t>
            </a:r>
            <a:r>
              <a:rPr lang="en-US" dirty="0" err="1"/>
              <a:t>numpy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9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EAF9-AB5B-0540-A555-5C51B6355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arange</a:t>
            </a:r>
            <a:r>
              <a:rPr lang="en-US" dirty="0"/>
              <a:t>() from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0C8A7-3EAF-984B-8853-D164AE2FA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89943" cy="461611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from 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numpy</a:t>
            </a: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import 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arange</a:t>
            </a:r>
            <a:endParaRPr lang="en-US" sz="2000" dirty="0">
              <a:solidFill>
                <a:schemeClr val="accent1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arange</a:t>
            </a: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(0,10,0.5)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array([0. , 0.5, 1. , 1.5, 2. , 2.5, 3. , 3.5, 4. , 4.5, 5. , 5.5, 6. ,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      6.5, 7. , 7.5, 8. , 8.5, 9. , 9.5])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arange</a:t>
            </a: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(0,10,0.5).</a:t>
            </a:r>
            <a:r>
              <a:rPr lang="en-US" sz="20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tolist</a:t>
            </a: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[0.0, 0.5, 1.0, 1.5, 2.0, 2.5, 3.0, 3.5, 4.0, 4.5, 5.0, 5.5, 6.0, 6.5, 7.0, 7.5, 8.0, 8.5, 9.0, 9.5]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list(</a:t>
            </a:r>
            <a:r>
              <a:rPr lang="en-US" sz="20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arange</a:t>
            </a: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(0,10,0.5))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Traceback (most recent call last):</a:t>
            </a:r>
          </a:p>
          <a:p>
            <a:pPr marL="0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  File "&lt;stdin&gt;", line 1, in &lt;module&gt;</a:t>
            </a:r>
          </a:p>
          <a:p>
            <a:pPr marL="0" indent="0">
              <a:buNone/>
            </a:pPr>
            <a:r>
              <a:rPr lang="en-US" sz="20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TypeError</a:t>
            </a:r>
            <a:r>
              <a:rPr lang="en-US" sz="20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: 'list' object is not callable</a:t>
            </a:r>
          </a:p>
        </p:txBody>
      </p:sp>
    </p:spTree>
    <p:extLst>
      <p:ext uri="{BB962C8B-B14F-4D97-AF65-F5344CB8AC3E}">
        <p14:creationId xmlns:p14="http://schemas.microsoft.com/office/powerpoint/2010/main" val="74057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22EEE-8003-EC4F-92DB-0BBF8F59A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arange</a:t>
            </a:r>
            <a:r>
              <a:rPr lang="en-US" dirty="0"/>
              <a:t>() from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A2197-EFBF-7140-B374-B02E7F929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for </a:t>
            </a:r>
            <a:r>
              <a:rPr lang="en-US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in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arange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(0,</a:t>
            </a:r>
            <a:r>
              <a:rPr lang="en-US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10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,0.5): </a:t>
            </a:r>
            <a:r>
              <a:rPr lang="en-US" dirty="0">
                <a:solidFill>
                  <a:schemeClr val="bg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__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...     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print(</a:t>
            </a:r>
            <a:r>
              <a:rPr lang="en-US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</a:t>
            </a: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... 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0.0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0.5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1.0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1.5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2.0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2.5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3.0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3.5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4.0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4.5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5.0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5.5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6.0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6.5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7.0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7.5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8.0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8.5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9.0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9.5</a:t>
            </a:r>
          </a:p>
          <a:p>
            <a:pPr marL="0" indent="0">
              <a:buNone/>
            </a:pP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00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C249-2680-C8E9-C8EF-FA8FA0458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recent trend: </a:t>
            </a:r>
            <a:r>
              <a:rPr lang="en-US" i="1" dirty="0"/>
              <a:t>pricey</a:t>
            </a:r>
            <a:r>
              <a:rPr lang="en-US" dirty="0"/>
              <a:t> vs. </a:t>
            </a:r>
            <a:r>
              <a:rPr lang="en-US" i="1" dirty="0"/>
              <a:t>pricy</a:t>
            </a:r>
          </a:p>
        </p:txBody>
      </p:sp>
      <p:pic>
        <p:nvPicPr>
          <p:cNvPr id="5" name="Content Placeholder 4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BCE6C063-EE8C-25A0-7108-0BBE7B21B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6118" y="1825625"/>
            <a:ext cx="7959764" cy="435133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9984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1ECA-BDDC-CD43-A3CC-7765F1EE8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12ABB-6693-04F1-8EAD-728C9CABB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2: front and back Gutenberg-added text: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fh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open('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lookingglass.txt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raw =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fh.read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183555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raw2 =  open('looking-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glass.txt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').read()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(raw2)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164233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(183555 - 164233) / 164233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0.11764992419306716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 </a:t>
            </a:r>
          </a:p>
          <a:p>
            <a:pPr lvl="1"/>
            <a:endParaRPr lang="en-US" dirty="0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DB99785D-C391-0E36-69E0-6E6712F644F4}"/>
              </a:ext>
            </a:extLst>
          </p:cNvPr>
          <p:cNvSpPr/>
          <p:nvPr/>
        </p:nvSpPr>
        <p:spPr>
          <a:xfrm>
            <a:off x="5276193" y="4750676"/>
            <a:ext cx="1923393" cy="935421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12% extra</a:t>
            </a:r>
          </a:p>
        </p:txBody>
      </p:sp>
      <p:sp>
        <p:nvSpPr>
          <p:cNvPr id="5" name="Left Arrow Callout 4">
            <a:extLst>
              <a:ext uri="{FF2B5EF4-FFF2-40B4-BE49-F238E27FC236}">
                <a16:creationId xmlns:a16="http://schemas.microsoft.com/office/drawing/2014/main" id="{CB6B0D87-1312-F5B3-8B4E-3D9AE15B1FA6}"/>
              </a:ext>
            </a:extLst>
          </p:cNvPr>
          <p:cNvSpPr/>
          <p:nvPr/>
        </p:nvSpPr>
        <p:spPr>
          <a:xfrm>
            <a:off x="6521897" y="2186608"/>
            <a:ext cx="1923393" cy="620454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/>
              <a:t>unedited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BF86BEB9-5FE2-2E28-3243-3120C6C919BA}"/>
              </a:ext>
            </a:extLst>
          </p:cNvPr>
          <p:cNvSpPr/>
          <p:nvPr/>
        </p:nvSpPr>
        <p:spPr>
          <a:xfrm>
            <a:off x="8194984" y="3474766"/>
            <a:ext cx="1923393" cy="620454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/>
              <a:t>edited</a:t>
            </a:r>
          </a:p>
        </p:txBody>
      </p:sp>
    </p:spTree>
    <p:extLst>
      <p:ext uri="{BB962C8B-B14F-4D97-AF65-F5344CB8AC3E}">
        <p14:creationId xmlns:p14="http://schemas.microsoft.com/office/powerpoint/2010/main" val="7370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8B469-B9B6-D0EF-72EF-9C28B7A1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8DA91-DFB7-E4DF-3829-00E3D1233C5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numCol="1"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Python 3.9.12 (main, Jun  1 2022, 06:34:44) 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fh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open("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looking_glass.txt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")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raw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fh.read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164233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words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nltk.word_tokenize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(words)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39346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[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(word) for word in words]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39346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from statistics import mean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mean(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Menlo" panose="020B0609030804020204" pitchFamily="49" charset="0"/>
              </a:rPr>
              <a:t>3.3556905403344683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3C5228-7356-C4F2-338E-11DD6DAB6E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nltk.FreqDist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FreqDist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({1: 10905, 3: 7295, 4: 6296, 2: 4969, 5: 3767, 6: 2378, 7: 1714, 8: 809, 9: 494, 10: 343, ...})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fd.plot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AxesSubplot:xlabel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='Samples',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ylabel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='Counts'&gt;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vocab = set(words)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(vocab)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3871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vwlen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[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(word) for word in vocab]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fd2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nltk.FreqDist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vwlen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fd2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FreqDist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({5: 645, 6: 635, 7: 577, 4: 574, 8: 384, 3: 250, 9: 246, 10: 173, 11: 95, 2: 82, ...})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fd.plot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AxesSubplot:xlabel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='Samples',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ylabel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='Counts'&gt;</a:t>
            </a:r>
          </a:p>
        </p:txBody>
      </p:sp>
      <p:sp>
        <p:nvSpPr>
          <p:cNvPr id="5" name="Left Arrow Callout 4">
            <a:extLst>
              <a:ext uri="{FF2B5EF4-FFF2-40B4-BE49-F238E27FC236}">
                <a16:creationId xmlns:a16="http://schemas.microsoft.com/office/drawing/2014/main" id="{3895D862-CD5E-0E24-6998-4154AF380226}"/>
              </a:ext>
            </a:extLst>
          </p:cNvPr>
          <p:cNvSpPr/>
          <p:nvPr/>
        </p:nvSpPr>
        <p:spPr>
          <a:xfrm>
            <a:off x="4361936" y="2125362"/>
            <a:ext cx="1657864" cy="116492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565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dir</a:t>
            </a:r>
            <a:r>
              <a:rPr lang="en-US" sz="1400" dirty="0"/>
              <a:t> (</a:t>
            </a:r>
            <a:r>
              <a:rPr lang="en-US" sz="1400" i="1" dirty="0"/>
              <a:t>command line</a:t>
            </a:r>
            <a:r>
              <a:rPr lang="en-US" sz="1400" dirty="0"/>
              <a:t>)</a:t>
            </a:r>
          </a:p>
          <a:p>
            <a:pPr algn="ctr"/>
            <a:r>
              <a:rPr lang="en-US" sz="1400" dirty="0"/>
              <a:t>ls (PowerShell/macOS)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9C12ADC6-4DC2-D42C-E481-CBD457D85189}"/>
              </a:ext>
            </a:extLst>
          </p:cNvPr>
          <p:cNvSpPr/>
          <p:nvPr/>
        </p:nvSpPr>
        <p:spPr>
          <a:xfrm>
            <a:off x="4946822" y="4001294"/>
            <a:ext cx="1149178" cy="116492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5887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list comprehension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C5E11E3F-6483-98E3-C8CF-9BAABC14074C}"/>
              </a:ext>
            </a:extLst>
          </p:cNvPr>
          <p:cNvSpPr/>
          <p:nvPr/>
        </p:nvSpPr>
        <p:spPr>
          <a:xfrm>
            <a:off x="10371437" y="4001294"/>
            <a:ext cx="1651687" cy="630195"/>
          </a:xfrm>
          <a:prstGeom prst="leftArrowCallout">
            <a:avLst>
              <a:gd name="adj1" fmla="val 25000"/>
              <a:gd name="adj2" fmla="val 25000"/>
              <a:gd name="adj3" fmla="val 17772"/>
              <a:gd name="adj4" fmla="val 804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list comprehension</a:t>
            </a:r>
          </a:p>
        </p:txBody>
      </p:sp>
    </p:spTree>
    <p:extLst>
      <p:ext uri="{BB962C8B-B14F-4D97-AF65-F5344CB8AC3E}">
        <p14:creationId xmlns:p14="http://schemas.microsoft.com/office/powerpoint/2010/main" val="185567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10F90-EACE-F273-865F-4FE2B3F70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 Review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6B9AB60-9B0D-A1D5-377A-6C9DF9F691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95134264"/>
              </p:ext>
            </p:extLst>
          </p:nvPr>
        </p:nvGraphicFramePr>
        <p:xfrm>
          <a:off x="1235766" y="2872740"/>
          <a:ext cx="9242764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5180">
                  <a:extLst>
                    <a:ext uri="{9D8B030D-6E8A-4147-A177-3AD203B41FA5}">
                      <a16:colId xmlns:a16="http://schemas.microsoft.com/office/drawing/2014/main" val="3435056408"/>
                    </a:ext>
                  </a:extLst>
                </a:gridCol>
                <a:gridCol w="1219621">
                  <a:extLst>
                    <a:ext uri="{9D8B030D-6E8A-4147-A177-3AD203B41FA5}">
                      <a16:colId xmlns:a16="http://schemas.microsoft.com/office/drawing/2014/main" val="2576594597"/>
                    </a:ext>
                  </a:extLst>
                </a:gridCol>
                <a:gridCol w="1124817">
                  <a:extLst>
                    <a:ext uri="{9D8B030D-6E8A-4147-A177-3AD203B41FA5}">
                      <a16:colId xmlns:a16="http://schemas.microsoft.com/office/drawing/2014/main" val="1298421335"/>
                    </a:ext>
                  </a:extLst>
                </a:gridCol>
                <a:gridCol w="1278413">
                  <a:extLst>
                    <a:ext uri="{9D8B030D-6E8A-4147-A177-3AD203B41FA5}">
                      <a16:colId xmlns:a16="http://schemas.microsoft.com/office/drawing/2014/main" val="1052480157"/>
                    </a:ext>
                  </a:extLst>
                </a:gridCol>
                <a:gridCol w="1388807">
                  <a:extLst>
                    <a:ext uri="{9D8B030D-6E8A-4147-A177-3AD203B41FA5}">
                      <a16:colId xmlns:a16="http://schemas.microsoft.com/office/drawing/2014/main" val="178342245"/>
                    </a:ext>
                  </a:extLst>
                </a:gridCol>
                <a:gridCol w="1805926">
                  <a:extLst>
                    <a:ext uri="{9D8B030D-6E8A-4147-A177-3AD203B41FA5}">
                      <a16:colId xmlns:a16="http://schemas.microsoft.com/office/drawing/2014/main" val="984612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Vocabulary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Avg. Word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String/Words</a:t>
                      </a:r>
                    </a:p>
                    <a:p>
                      <a:r>
                        <a:rPr lang="en-US" dirty="0"/>
                        <a:t>(rough estimate)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574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Alice's Adventures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144395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34110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3016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4.23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152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Through the Looking Glass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nlo" panose="020B0609030804020204" pitchFamily="49" charset="0"/>
                          <a:ea typeface="+mn-ea"/>
                          <a:cs typeface="+mn-cs"/>
                        </a:rPr>
                        <a:t>164233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Menlo" panose="020B0609030804020204" pitchFamily="49" charset="0"/>
                          <a:ea typeface="+mn-ea"/>
                          <a:cs typeface="+mn-cs"/>
                        </a:rPr>
                        <a:t>39346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3871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Menlo" panose="020B0609030804020204" pitchFamily="49" charset="0"/>
                          <a:ea typeface="Menlo" panose="020B0609030804020204" pitchFamily="49" charset="0"/>
                          <a:cs typeface="Menlo" panose="020B0609030804020204" pitchFamily="49" charset="0"/>
                        </a:rPr>
                        <a:t>4.17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358525"/>
                  </a:ext>
                </a:extLst>
              </a:tr>
            </a:tbl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AC07A-07B4-02CD-6321-F449E0252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6239" y="2219821"/>
            <a:ext cx="10419522" cy="513881"/>
          </a:xfrm>
        </p:spPr>
        <p:txBody>
          <a:bodyPr/>
          <a:lstStyle/>
          <a:p>
            <a:r>
              <a:rPr lang="en-US" dirty="0"/>
              <a:t>Basic statistics: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996244-0C64-25B7-CC05-76808A517EA1}"/>
              </a:ext>
            </a:extLst>
          </p:cNvPr>
          <p:cNvSpPr txBox="1"/>
          <p:nvPr/>
        </p:nvSpPr>
        <p:spPr>
          <a:xfrm>
            <a:off x="1235766" y="5001628"/>
            <a:ext cx="5256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nltk.corpus.gutenberg.raw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('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carroll-alice.txt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')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067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A24B6E-770D-E9C0-74D6-A4D0AC7E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0BFB8-6CA3-8563-DB96-BA2E34F24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62818"/>
          </a:xfrm>
        </p:spPr>
        <p:txBody>
          <a:bodyPr>
            <a:normAutofit fontScale="47500" lnSpcReduction="20000"/>
          </a:bodyPr>
          <a:lstStyle/>
          <a:p>
            <a:r>
              <a:rPr lang="en-US" sz="5900" dirty="0"/>
              <a:t>Alice: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</a:t>
            </a:r>
            <a:endParaRPr lang="en-US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raw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nltk.corpus.gutenberg.</a:t>
            </a:r>
            <a:r>
              <a:rPr lang="en-US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raw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carroll-alice.txt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(raw)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144395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words =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nltk.corpus.gutenberg.</a:t>
            </a:r>
            <a:r>
              <a:rPr lang="en-US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words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carroll-alice.txt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(words)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34110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[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(word) for word in words]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34110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144395 / 34110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4.233216065669891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from statistics import mean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mean(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3.401026092055116</a:t>
            </a:r>
          </a:p>
        </p:txBody>
      </p:sp>
    </p:spTree>
    <p:extLst>
      <p:ext uri="{BB962C8B-B14F-4D97-AF65-F5344CB8AC3E}">
        <p14:creationId xmlns:p14="http://schemas.microsoft.com/office/powerpoint/2010/main" val="393560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9653F-3375-EFC4-0C98-4624279B8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 Review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6BFDE425-4A63-9FCE-B912-33E8B3E03B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51485"/>
            <a:ext cx="5181600" cy="3938716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81FC94-C3C0-477B-4E33-66D21AACE75A}"/>
              </a:ext>
            </a:extLst>
          </p:cNvPr>
          <p:cNvSpPr txBox="1"/>
          <p:nvPr/>
        </p:nvSpPr>
        <p:spPr>
          <a:xfrm>
            <a:off x="972378" y="1690688"/>
            <a:ext cx="4851952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</a:t>
            </a: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nltk.FreqDist</a:t>
            </a: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wlen</a:t>
            </a: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fd</a:t>
            </a:r>
            <a:endParaRPr lang="en-US" sz="12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FreqDist</a:t>
            </a: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({1: 10905, 3: 7295, 4: 6296, 2: 4969, 5: 3767, 6: 2378, 7: 1714, 8: 809, 9: 494, 10: 343, ...})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26738D-A142-965F-7FC7-F67529314FA0}"/>
              </a:ext>
            </a:extLst>
          </p:cNvPr>
          <p:cNvSpPr txBox="1"/>
          <p:nvPr/>
        </p:nvSpPr>
        <p:spPr>
          <a:xfrm>
            <a:off x="6272420" y="1690688"/>
            <a:ext cx="502422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vocab</a:t>
            </a: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set(words)</a:t>
            </a:r>
          </a:p>
          <a:p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vwlen</a:t>
            </a: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[</a:t>
            </a:r>
            <a:r>
              <a:rPr lang="en-US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(word) for word in </a:t>
            </a:r>
            <a:r>
              <a:rPr lang="en-US" sz="12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vocab</a:t>
            </a: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fd2 = </a:t>
            </a:r>
            <a:r>
              <a:rPr lang="en-US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nltk.FreqDist</a:t>
            </a: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vwlen</a:t>
            </a: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fd2</a:t>
            </a:r>
          </a:p>
          <a:p>
            <a:r>
              <a:rPr lang="en-US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FreqDist</a:t>
            </a:r>
            <a:r>
              <a:rPr lang="en-US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({5: 645, 6: 635, 7: 577, 4: 574, 8: 384, 3: 250, 9: 246, 10: 173, 11: 95, 2: 82, ...})</a:t>
            </a:r>
          </a:p>
        </p:txBody>
      </p:sp>
      <p:pic>
        <p:nvPicPr>
          <p:cNvPr id="7" name="Content Placeholder 18">
            <a:extLst>
              <a:ext uri="{FF2B5EF4-FFF2-40B4-BE49-F238E27FC236}">
                <a16:creationId xmlns:a16="http://schemas.microsoft.com/office/drawing/2014/main" id="{8BEB25DD-A45F-D78E-6BB4-456D9E155A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68938" y="2891017"/>
            <a:ext cx="4784862" cy="361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30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CF61B-4394-1CE5-41BA-8CE55D935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5 Review: </a:t>
            </a:r>
            <a:r>
              <a:rPr lang="en-US" i="1" dirty="0"/>
              <a:t>entire book</a:t>
            </a:r>
          </a:p>
        </p:txBody>
      </p:sp>
      <p:pic>
        <p:nvPicPr>
          <p:cNvPr id="5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5E55781D-2152-F115-B46B-F5715A0C74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7951" y="1687513"/>
            <a:ext cx="4753494" cy="4351338"/>
          </a:xfrm>
          <a:ln>
            <a:solidFill>
              <a:schemeClr val="tx1"/>
            </a:solidFill>
          </a:ln>
        </p:spPr>
      </p:pic>
      <p:pic>
        <p:nvPicPr>
          <p:cNvPr id="6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96793B49-DFE6-C755-21E3-364DB7C235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5468" y="1912666"/>
            <a:ext cx="5181600" cy="393871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770E88-B132-310F-09C2-4CE00973BE6C}"/>
              </a:ext>
            </a:extLst>
          </p:cNvPr>
          <p:cNvSpPr txBox="1"/>
          <p:nvPr/>
        </p:nvSpPr>
        <p:spPr>
          <a:xfrm>
            <a:off x="3195937" y="2046229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carroll-alice.txt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3E050-3E43-AA8B-34C0-65292F1A7A7C}"/>
              </a:ext>
            </a:extLst>
          </p:cNvPr>
          <p:cNvSpPr txBox="1"/>
          <p:nvPr/>
        </p:nvSpPr>
        <p:spPr>
          <a:xfrm>
            <a:off x="8684783" y="1812511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looking_glass.txt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2C75E7-C076-F24D-6086-E5D30297AA3C}"/>
              </a:ext>
            </a:extLst>
          </p:cNvPr>
          <p:cNvSpPr txBox="1"/>
          <p:nvPr/>
        </p:nvSpPr>
        <p:spPr>
          <a:xfrm>
            <a:off x="936349" y="6116506"/>
            <a:ext cx="103193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nltk.FreqDist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([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(word) for word in 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nltk.corpus.gutenberg.words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('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carroll-alice.txt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')]).plot()</a:t>
            </a:r>
          </a:p>
        </p:txBody>
      </p:sp>
    </p:spTree>
    <p:extLst>
      <p:ext uri="{BB962C8B-B14F-4D97-AF65-F5344CB8AC3E}">
        <p14:creationId xmlns:p14="http://schemas.microsoft.com/office/powerpoint/2010/main" val="645587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1471</Words>
  <Application>Microsoft Macintosh PowerPoint</Application>
  <PresentationFormat>Widescreen</PresentationFormat>
  <Paragraphs>218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Menlo</vt:lpstr>
      <vt:lpstr>Office Theme</vt:lpstr>
      <vt:lpstr>LING 388: Computers and Language</vt:lpstr>
      <vt:lpstr>Today's Topics</vt:lpstr>
      <vt:lpstr>A recent trend: pricey vs. pricy</vt:lpstr>
      <vt:lpstr>Homework 5 Review</vt:lpstr>
      <vt:lpstr>Homework 5 Review</vt:lpstr>
      <vt:lpstr>Homework 5 Review</vt:lpstr>
      <vt:lpstr>Homework 5 Review</vt:lpstr>
      <vt:lpstr>Homework 5 Review</vt:lpstr>
      <vt:lpstr>Homework 5 Review: entire book</vt:lpstr>
      <vt:lpstr>Homework 5 Review: vocabulary</vt:lpstr>
      <vt:lpstr>Homework 5 Review</vt:lpstr>
      <vt:lpstr>Homework 5 Review</vt:lpstr>
      <vt:lpstr>Homework 5 Review</vt:lpstr>
      <vt:lpstr>Homework 5 Review</vt:lpstr>
      <vt:lpstr>Homework 5 Review</vt:lpstr>
      <vt:lpstr>max()</vt:lpstr>
      <vt:lpstr>Python List as a Queue</vt:lpstr>
      <vt:lpstr>Obscure way to reverse a list</vt:lpstr>
      <vt:lpstr>arange() from numpy vs. range()</vt:lpstr>
      <vt:lpstr>arange() from numpy</vt:lpstr>
      <vt:lpstr>arange() from numpy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 388: Computers and Language</dc:title>
  <dc:creator>sandiway@mac.com</dc:creator>
  <cp:lastModifiedBy>sandiway@mac.com</cp:lastModifiedBy>
  <cp:revision>4</cp:revision>
  <dcterms:created xsi:type="dcterms:W3CDTF">2024-02-09T03:37:21Z</dcterms:created>
  <dcterms:modified xsi:type="dcterms:W3CDTF">2024-02-15T21:00:24Z</dcterms:modified>
</cp:coreProperties>
</file>