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53" r:id="rId3"/>
    <p:sldId id="257" r:id="rId4"/>
    <p:sldId id="258" r:id="rId5"/>
    <p:sldId id="311" r:id="rId6"/>
    <p:sldId id="298" r:id="rId7"/>
    <p:sldId id="296" r:id="rId8"/>
    <p:sldId id="259" r:id="rId9"/>
    <p:sldId id="313" r:id="rId10"/>
    <p:sldId id="297" r:id="rId11"/>
    <p:sldId id="326" r:id="rId12"/>
    <p:sldId id="260" r:id="rId13"/>
    <p:sldId id="314" r:id="rId14"/>
    <p:sldId id="354" r:id="rId15"/>
    <p:sldId id="355" r:id="rId16"/>
    <p:sldId id="356" r:id="rId17"/>
    <p:sldId id="303" r:id="rId18"/>
    <p:sldId id="315" r:id="rId19"/>
    <p:sldId id="304" r:id="rId20"/>
    <p:sldId id="270" r:id="rId21"/>
    <p:sldId id="272" r:id="rId22"/>
    <p:sldId id="268" r:id="rId23"/>
    <p:sldId id="305" r:id="rId24"/>
    <p:sldId id="274" r:id="rId25"/>
    <p:sldId id="310" r:id="rId26"/>
    <p:sldId id="283" r:id="rId27"/>
    <p:sldId id="309" r:id="rId28"/>
    <p:sldId id="308" r:id="rId29"/>
    <p:sldId id="346" r:id="rId30"/>
    <p:sldId id="345" r:id="rId31"/>
    <p:sldId id="348" r:id="rId32"/>
    <p:sldId id="352" r:id="rId33"/>
    <p:sldId id="307" r:id="rId34"/>
    <p:sldId id="30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66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DE70D2-B7F7-45DC-B92F-169C743D9AE4}" type="doc">
      <dgm:prSet loTypeId="urn:microsoft.com/office/officeart/2005/8/layout/h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89607E-A807-43F4-B4F7-0F7A821FE9DB}">
      <dgm:prSet/>
      <dgm:spPr/>
      <dgm:t>
        <a:bodyPr/>
        <a:lstStyle/>
        <a:p>
          <a:r>
            <a:rPr lang="en-US"/>
            <a:t>Syllabus</a:t>
          </a:r>
        </a:p>
      </dgm:t>
    </dgm:pt>
    <dgm:pt modelId="{1722B2AE-E5C5-4B24-B8D0-59931C279734}" type="parTrans" cxnId="{B8346ACE-5F1F-4FF9-8120-7DA550A2C166}">
      <dgm:prSet/>
      <dgm:spPr/>
      <dgm:t>
        <a:bodyPr/>
        <a:lstStyle/>
        <a:p>
          <a:endParaRPr lang="en-US"/>
        </a:p>
      </dgm:t>
    </dgm:pt>
    <dgm:pt modelId="{74C16A4F-F79F-4064-9483-546A81C721DA}" type="sibTrans" cxnId="{B8346ACE-5F1F-4FF9-8120-7DA550A2C166}">
      <dgm:prSet/>
      <dgm:spPr/>
      <dgm:t>
        <a:bodyPr/>
        <a:lstStyle/>
        <a:p>
          <a:endParaRPr lang="en-US"/>
        </a:p>
      </dgm:t>
    </dgm:pt>
    <dgm:pt modelId="{11B4F521-587F-4D00-B11B-6510F22A79F4}">
      <dgm:prSet/>
      <dgm:spPr/>
      <dgm:t>
        <a:bodyPr/>
        <a:lstStyle/>
        <a:p>
          <a:r>
            <a:rPr lang="en-US" dirty="0"/>
            <a:t>formal link (</a:t>
          </a:r>
          <a:r>
            <a:rPr lang="en-US" i="1" dirty="0"/>
            <a:t>on course webpage</a:t>
          </a:r>
          <a:r>
            <a:rPr lang="en-US" dirty="0"/>
            <a:t>): </a:t>
          </a:r>
          <a:r>
            <a:rPr lang="en-US" dirty="0" err="1"/>
            <a:t>syllabus.pdf</a:t>
          </a:r>
          <a:endParaRPr lang="en-US" dirty="0"/>
        </a:p>
      </dgm:t>
    </dgm:pt>
    <dgm:pt modelId="{F4B3D64F-7AA9-4266-9680-E56ED5ECDAC6}" type="parTrans" cxnId="{7C288822-C576-463E-BDDF-4B3FB2240842}">
      <dgm:prSet/>
      <dgm:spPr/>
      <dgm:t>
        <a:bodyPr/>
        <a:lstStyle/>
        <a:p>
          <a:endParaRPr lang="en-US"/>
        </a:p>
      </dgm:t>
    </dgm:pt>
    <dgm:pt modelId="{F7073920-7012-444D-ACED-0FA6E6FEAEF6}" type="sibTrans" cxnId="{7C288822-C576-463E-BDDF-4B3FB2240842}">
      <dgm:prSet/>
      <dgm:spPr/>
      <dgm:t>
        <a:bodyPr/>
        <a:lstStyle/>
        <a:p>
          <a:endParaRPr lang="en-US"/>
        </a:p>
      </dgm:t>
    </dgm:pt>
    <dgm:pt modelId="{989440CC-5777-4C54-9099-DD7FB8361977}">
      <dgm:prSet/>
      <dgm:spPr/>
      <dgm:t>
        <a:bodyPr/>
        <a:lstStyle/>
        <a:p>
          <a:r>
            <a:rPr lang="en-US" b="1" dirty="0"/>
            <a:t>Homework 1</a:t>
          </a:r>
        </a:p>
      </dgm:t>
    </dgm:pt>
    <dgm:pt modelId="{CCF4F695-1930-4BD5-9659-FF764C15480E}" type="parTrans" cxnId="{6C85101F-1C8B-420D-9CB3-C43ABFE1ED3B}">
      <dgm:prSet/>
      <dgm:spPr/>
      <dgm:t>
        <a:bodyPr/>
        <a:lstStyle/>
        <a:p>
          <a:endParaRPr lang="en-US"/>
        </a:p>
      </dgm:t>
    </dgm:pt>
    <dgm:pt modelId="{196EB028-41A0-4EC4-8437-727BFE1E83FA}" type="sibTrans" cxnId="{6C85101F-1C8B-420D-9CB3-C43ABFE1ED3B}">
      <dgm:prSet/>
      <dgm:spPr/>
      <dgm:t>
        <a:bodyPr/>
        <a:lstStyle/>
        <a:p>
          <a:endParaRPr lang="en-US"/>
        </a:p>
      </dgm:t>
    </dgm:pt>
    <dgm:pt modelId="{0912EAFA-BFAF-4D96-AF7D-00F8E7E97625}">
      <dgm:prSet/>
      <dgm:spPr/>
      <dgm:t>
        <a:bodyPr/>
        <a:lstStyle/>
        <a:p>
          <a:r>
            <a:rPr lang="en-US" b="1" dirty="0"/>
            <a:t>Introduction</a:t>
          </a:r>
        </a:p>
      </dgm:t>
    </dgm:pt>
    <dgm:pt modelId="{602CC988-50F7-47D3-BC2B-7719541BE564}" type="parTrans" cxnId="{033665C2-4D19-408C-BCEA-A8F3E6DC3E43}">
      <dgm:prSet/>
      <dgm:spPr/>
      <dgm:t>
        <a:bodyPr/>
        <a:lstStyle/>
        <a:p>
          <a:endParaRPr lang="en-US"/>
        </a:p>
      </dgm:t>
    </dgm:pt>
    <dgm:pt modelId="{26CCC78E-F875-4B76-A533-576CA39828D6}" type="sibTrans" cxnId="{033665C2-4D19-408C-BCEA-A8F3E6DC3E43}">
      <dgm:prSet/>
      <dgm:spPr/>
      <dgm:t>
        <a:bodyPr/>
        <a:lstStyle/>
        <a:p>
          <a:endParaRPr lang="en-US"/>
        </a:p>
      </dgm:t>
    </dgm:pt>
    <dgm:pt modelId="{714D7C91-9572-1A4C-BB27-BF8AD611BD5F}">
      <dgm:prSet/>
      <dgm:spPr/>
      <dgm:t>
        <a:bodyPr/>
        <a:lstStyle/>
        <a:p>
          <a:r>
            <a:rPr lang="en-US" dirty="0"/>
            <a:t>install Python 3 on your own computer</a:t>
          </a:r>
        </a:p>
      </dgm:t>
    </dgm:pt>
    <dgm:pt modelId="{A380E283-FD2B-2B44-AA24-58C5ADB9C3EF}" type="parTrans" cxnId="{C5ECD12D-25C7-9142-A70B-2471701F57F9}">
      <dgm:prSet/>
      <dgm:spPr/>
      <dgm:t>
        <a:bodyPr/>
        <a:lstStyle/>
        <a:p>
          <a:endParaRPr lang="en-US"/>
        </a:p>
      </dgm:t>
    </dgm:pt>
    <dgm:pt modelId="{82677676-C90F-594B-8C13-9072A53848F7}" type="sibTrans" cxnId="{C5ECD12D-25C7-9142-A70B-2471701F57F9}">
      <dgm:prSet/>
      <dgm:spPr/>
      <dgm:t>
        <a:bodyPr/>
        <a:lstStyle/>
        <a:p>
          <a:endParaRPr lang="en-US"/>
        </a:p>
      </dgm:t>
    </dgm:pt>
    <dgm:pt modelId="{C35A354A-4DAE-4140-968D-5E9F7F07F522}">
      <dgm:prSet/>
      <dgm:spPr/>
      <dgm:t>
        <a:bodyPr/>
        <a:lstStyle/>
        <a:p>
          <a:r>
            <a:rPr lang="en-US" b="1" dirty="0"/>
            <a:t>brief sample of stuff we will be able to do</a:t>
          </a:r>
        </a:p>
      </dgm:t>
    </dgm:pt>
    <dgm:pt modelId="{CBA84DCD-91D0-824C-9206-3FB31CAE1D1B}" type="parTrans" cxnId="{E8CC2046-4DF3-B444-B54D-83191B086B8D}">
      <dgm:prSet/>
      <dgm:spPr/>
      <dgm:t>
        <a:bodyPr/>
        <a:lstStyle/>
        <a:p>
          <a:endParaRPr lang="en-US"/>
        </a:p>
      </dgm:t>
    </dgm:pt>
    <dgm:pt modelId="{6B61C027-8507-4349-BC86-2F6FE8BEA095}" type="sibTrans" cxnId="{E8CC2046-4DF3-B444-B54D-83191B086B8D}">
      <dgm:prSet/>
      <dgm:spPr/>
      <dgm:t>
        <a:bodyPr/>
        <a:lstStyle/>
        <a:p>
          <a:endParaRPr lang="en-US"/>
        </a:p>
      </dgm:t>
    </dgm:pt>
    <dgm:pt modelId="{E92D5C96-E3D8-E040-B134-2E031114F684}" type="pres">
      <dgm:prSet presAssocID="{FADE70D2-B7F7-45DC-B92F-169C743D9AE4}" presName="Name0" presStyleCnt="0">
        <dgm:presLayoutVars>
          <dgm:dir/>
          <dgm:animLvl val="lvl"/>
          <dgm:resizeHandles val="exact"/>
        </dgm:presLayoutVars>
      </dgm:prSet>
      <dgm:spPr/>
    </dgm:pt>
    <dgm:pt modelId="{81EB1A8B-17E0-614D-B25C-925599763153}" type="pres">
      <dgm:prSet presAssocID="{A989607E-A807-43F4-B4F7-0F7A821FE9DB}" presName="composite" presStyleCnt="0"/>
      <dgm:spPr/>
    </dgm:pt>
    <dgm:pt modelId="{39C25480-4BF7-A843-9080-DB0C7B62B4D2}" type="pres">
      <dgm:prSet presAssocID="{A989607E-A807-43F4-B4F7-0F7A821FE9D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EFE3038-6B6A-E343-AFEC-28C0B6E7A07B}" type="pres">
      <dgm:prSet presAssocID="{A989607E-A807-43F4-B4F7-0F7A821FE9DB}" presName="desTx" presStyleLbl="alignAccFollowNode1" presStyleIdx="0" presStyleCnt="3">
        <dgm:presLayoutVars>
          <dgm:bulletEnabled val="1"/>
        </dgm:presLayoutVars>
      </dgm:prSet>
      <dgm:spPr/>
    </dgm:pt>
    <dgm:pt modelId="{23E1283E-C27B-344A-989D-036D40608836}" type="pres">
      <dgm:prSet presAssocID="{74C16A4F-F79F-4064-9483-546A81C721DA}" presName="space" presStyleCnt="0"/>
      <dgm:spPr/>
    </dgm:pt>
    <dgm:pt modelId="{669D5F77-4D3B-7E40-A559-E2ABBEBFFAF6}" type="pres">
      <dgm:prSet presAssocID="{989440CC-5777-4C54-9099-DD7FB8361977}" presName="composite" presStyleCnt="0"/>
      <dgm:spPr/>
    </dgm:pt>
    <dgm:pt modelId="{CC6F6EC9-BBC3-F745-8C37-F073529F4863}" type="pres">
      <dgm:prSet presAssocID="{989440CC-5777-4C54-9099-DD7FB836197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400BDB9-8F0A-2A45-B931-1D21D28216ED}" type="pres">
      <dgm:prSet presAssocID="{989440CC-5777-4C54-9099-DD7FB8361977}" presName="desTx" presStyleLbl="alignAccFollowNode1" presStyleIdx="1" presStyleCnt="3">
        <dgm:presLayoutVars>
          <dgm:bulletEnabled val="1"/>
        </dgm:presLayoutVars>
      </dgm:prSet>
      <dgm:spPr/>
    </dgm:pt>
    <dgm:pt modelId="{D79AC97A-DD42-F540-BEED-54F458AC74A1}" type="pres">
      <dgm:prSet presAssocID="{196EB028-41A0-4EC4-8437-727BFE1E83FA}" presName="space" presStyleCnt="0"/>
      <dgm:spPr/>
    </dgm:pt>
    <dgm:pt modelId="{928EBF4B-C06E-FC4A-BD9E-9A33999F1865}" type="pres">
      <dgm:prSet presAssocID="{0912EAFA-BFAF-4D96-AF7D-00F8E7E97625}" presName="composite" presStyleCnt="0"/>
      <dgm:spPr/>
    </dgm:pt>
    <dgm:pt modelId="{549F542A-B3DA-0A4F-83BD-BC96BCAD45D4}" type="pres">
      <dgm:prSet presAssocID="{0912EAFA-BFAF-4D96-AF7D-00F8E7E9762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3BC6323-2B00-F741-B5AC-059F844974C1}" type="pres">
      <dgm:prSet presAssocID="{0912EAFA-BFAF-4D96-AF7D-00F8E7E9762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7D0F0B1C-7E64-EB48-812D-C9C5FA0409F8}" type="presOf" srcId="{FADE70D2-B7F7-45DC-B92F-169C743D9AE4}" destId="{E92D5C96-E3D8-E040-B134-2E031114F684}" srcOrd="0" destOrd="0" presId="urn:microsoft.com/office/officeart/2005/8/layout/hList1"/>
    <dgm:cxn modelId="{580DD01D-DFEE-A449-85BA-1F741AB97451}" type="presOf" srcId="{C35A354A-4DAE-4140-968D-5E9F7F07F522}" destId="{93BC6323-2B00-F741-B5AC-059F844974C1}" srcOrd="0" destOrd="0" presId="urn:microsoft.com/office/officeart/2005/8/layout/hList1"/>
    <dgm:cxn modelId="{6C85101F-1C8B-420D-9CB3-C43ABFE1ED3B}" srcId="{FADE70D2-B7F7-45DC-B92F-169C743D9AE4}" destId="{989440CC-5777-4C54-9099-DD7FB8361977}" srcOrd="1" destOrd="0" parTransId="{CCF4F695-1930-4BD5-9659-FF764C15480E}" sibTransId="{196EB028-41A0-4EC4-8437-727BFE1E83FA}"/>
    <dgm:cxn modelId="{7C288822-C576-463E-BDDF-4B3FB2240842}" srcId="{A989607E-A807-43F4-B4F7-0F7A821FE9DB}" destId="{11B4F521-587F-4D00-B11B-6510F22A79F4}" srcOrd="0" destOrd="0" parTransId="{F4B3D64F-7AA9-4266-9680-E56ED5ECDAC6}" sibTransId="{F7073920-7012-444D-ACED-0FA6E6FEAEF6}"/>
    <dgm:cxn modelId="{C5ECD12D-25C7-9142-A70B-2471701F57F9}" srcId="{989440CC-5777-4C54-9099-DD7FB8361977}" destId="{714D7C91-9572-1A4C-BB27-BF8AD611BD5F}" srcOrd="0" destOrd="0" parTransId="{A380E283-FD2B-2B44-AA24-58C5ADB9C3EF}" sibTransId="{82677676-C90F-594B-8C13-9072A53848F7}"/>
    <dgm:cxn modelId="{E8CC2046-4DF3-B444-B54D-83191B086B8D}" srcId="{0912EAFA-BFAF-4D96-AF7D-00F8E7E97625}" destId="{C35A354A-4DAE-4140-968D-5E9F7F07F522}" srcOrd="0" destOrd="0" parTransId="{CBA84DCD-91D0-824C-9206-3FB31CAE1D1B}" sibTransId="{6B61C027-8507-4349-BC86-2F6FE8BEA095}"/>
    <dgm:cxn modelId="{235FA95B-37A9-B547-82D3-8F09CE51669D}" type="presOf" srcId="{714D7C91-9572-1A4C-BB27-BF8AD611BD5F}" destId="{B400BDB9-8F0A-2A45-B931-1D21D28216ED}" srcOrd="0" destOrd="0" presId="urn:microsoft.com/office/officeart/2005/8/layout/hList1"/>
    <dgm:cxn modelId="{05E2CF7C-6E49-8B49-B5CD-852DE22D2AB2}" type="presOf" srcId="{989440CC-5777-4C54-9099-DD7FB8361977}" destId="{CC6F6EC9-BBC3-F745-8C37-F073529F4863}" srcOrd="0" destOrd="0" presId="urn:microsoft.com/office/officeart/2005/8/layout/hList1"/>
    <dgm:cxn modelId="{033665C2-4D19-408C-BCEA-A8F3E6DC3E43}" srcId="{FADE70D2-B7F7-45DC-B92F-169C743D9AE4}" destId="{0912EAFA-BFAF-4D96-AF7D-00F8E7E97625}" srcOrd="2" destOrd="0" parTransId="{602CC988-50F7-47D3-BC2B-7719541BE564}" sibTransId="{26CCC78E-F875-4B76-A533-576CA39828D6}"/>
    <dgm:cxn modelId="{B8346ACE-5F1F-4FF9-8120-7DA550A2C166}" srcId="{FADE70D2-B7F7-45DC-B92F-169C743D9AE4}" destId="{A989607E-A807-43F4-B4F7-0F7A821FE9DB}" srcOrd="0" destOrd="0" parTransId="{1722B2AE-E5C5-4B24-B8D0-59931C279734}" sibTransId="{74C16A4F-F79F-4064-9483-546A81C721DA}"/>
    <dgm:cxn modelId="{1C02C3DA-4A9F-6840-A3E2-48CF8181BDD3}" type="presOf" srcId="{A989607E-A807-43F4-B4F7-0F7A821FE9DB}" destId="{39C25480-4BF7-A843-9080-DB0C7B62B4D2}" srcOrd="0" destOrd="0" presId="urn:microsoft.com/office/officeart/2005/8/layout/hList1"/>
    <dgm:cxn modelId="{86578AEE-4B91-E946-AF33-9744169F583B}" type="presOf" srcId="{0912EAFA-BFAF-4D96-AF7D-00F8E7E97625}" destId="{549F542A-B3DA-0A4F-83BD-BC96BCAD45D4}" srcOrd="0" destOrd="0" presId="urn:microsoft.com/office/officeart/2005/8/layout/hList1"/>
    <dgm:cxn modelId="{F447E6F1-B6FA-464F-B34D-7A9BFB433808}" type="presOf" srcId="{11B4F521-587F-4D00-B11B-6510F22A79F4}" destId="{3EFE3038-6B6A-E343-AFEC-28C0B6E7A07B}" srcOrd="0" destOrd="0" presId="urn:microsoft.com/office/officeart/2005/8/layout/hList1"/>
    <dgm:cxn modelId="{9D853414-3E29-FE45-B6C9-EA0567A066F7}" type="presParOf" srcId="{E92D5C96-E3D8-E040-B134-2E031114F684}" destId="{81EB1A8B-17E0-614D-B25C-925599763153}" srcOrd="0" destOrd="0" presId="urn:microsoft.com/office/officeart/2005/8/layout/hList1"/>
    <dgm:cxn modelId="{ED3A0854-AFD2-8045-902D-A24638FAB6D9}" type="presParOf" srcId="{81EB1A8B-17E0-614D-B25C-925599763153}" destId="{39C25480-4BF7-A843-9080-DB0C7B62B4D2}" srcOrd="0" destOrd="0" presId="urn:microsoft.com/office/officeart/2005/8/layout/hList1"/>
    <dgm:cxn modelId="{5FEABD2C-C847-F34A-BC31-4066E3F0100F}" type="presParOf" srcId="{81EB1A8B-17E0-614D-B25C-925599763153}" destId="{3EFE3038-6B6A-E343-AFEC-28C0B6E7A07B}" srcOrd="1" destOrd="0" presId="urn:microsoft.com/office/officeart/2005/8/layout/hList1"/>
    <dgm:cxn modelId="{B9BEA75D-32D1-5644-80A8-4BDCB8804C3B}" type="presParOf" srcId="{E92D5C96-E3D8-E040-B134-2E031114F684}" destId="{23E1283E-C27B-344A-989D-036D40608836}" srcOrd="1" destOrd="0" presId="urn:microsoft.com/office/officeart/2005/8/layout/hList1"/>
    <dgm:cxn modelId="{84DE1203-20F1-6841-A951-2BD3DB99F4CC}" type="presParOf" srcId="{E92D5C96-E3D8-E040-B134-2E031114F684}" destId="{669D5F77-4D3B-7E40-A559-E2ABBEBFFAF6}" srcOrd="2" destOrd="0" presId="urn:microsoft.com/office/officeart/2005/8/layout/hList1"/>
    <dgm:cxn modelId="{EFD726A0-644C-0A46-B43A-02BD4E07BD17}" type="presParOf" srcId="{669D5F77-4D3B-7E40-A559-E2ABBEBFFAF6}" destId="{CC6F6EC9-BBC3-F745-8C37-F073529F4863}" srcOrd="0" destOrd="0" presId="urn:microsoft.com/office/officeart/2005/8/layout/hList1"/>
    <dgm:cxn modelId="{C28C3FE0-8B11-404A-9F21-B673025FB6D4}" type="presParOf" srcId="{669D5F77-4D3B-7E40-A559-E2ABBEBFFAF6}" destId="{B400BDB9-8F0A-2A45-B931-1D21D28216ED}" srcOrd="1" destOrd="0" presId="urn:microsoft.com/office/officeart/2005/8/layout/hList1"/>
    <dgm:cxn modelId="{84790994-4AEE-D945-A3F3-1692D1360F6D}" type="presParOf" srcId="{E92D5C96-E3D8-E040-B134-2E031114F684}" destId="{D79AC97A-DD42-F540-BEED-54F458AC74A1}" srcOrd="3" destOrd="0" presId="urn:microsoft.com/office/officeart/2005/8/layout/hList1"/>
    <dgm:cxn modelId="{782BAFCA-3A96-1A40-9AE6-EF6F1C82161E}" type="presParOf" srcId="{E92D5C96-E3D8-E040-B134-2E031114F684}" destId="{928EBF4B-C06E-FC4A-BD9E-9A33999F1865}" srcOrd="4" destOrd="0" presId="urn:microsoft.com/office/officeart/2005/8/layout/hList1"/>
    <dgm:cxn modelId="{53D4BA4E-6F52-CF4C-A552-DFA444383ADD}" type="presParOf" srcId="{928EBF4B-C06E-FC4A-BD9E-9A33999F1865}" destId="{549F542A-B3DA-0A4F-83BD-BC96BCAD45D4}" srcOrd="0" destOrd="0" presId="urn:microsoft.com/office/officeart/2005/8/layout/hList1"/>
    <dgm:cxn modelId="{C76D4D84-364A-814E-A57F-F807878A1FA0}" type="presParOf" srcId="{928EBF4B-C06E-FC4A-BD9E-9A33999F1865}" destId="{93BC6323-2B00-F741-B5AC-059F844974C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99DE00-DA88-450D-8A56-CD06BB3FCAB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0BC31E-FE29-4CDF-84EB-B3F0B364AF49}">
      <dgm:prSet/>
      <dgm:spPr/>
      <dgm:t>
        <a:bodyPr/>
        <a:lstStyle/>
        <a:p>
          <a:r>
            <a:rPr lang="en-US"/>
            <a:t>This course has three aims:</a:t>
          </a:r>
        </a:p>
      </dgm:t>
    </dgm:pt>
    <dgm:pt modelId="{014B3D6B-4967-4488-9BA4-0CE0922571AA}" type="parTrans" cxnId="{89270AF8-1CCA-4B09-A69B-ED37377BCB6B}">
      <dgm:prSet/>
      <dgm:spPr/>
      <dgm:t>
        <a:bodyPr/>
        <a:lstStyle/>
        <a:p>
          <a:endParaRPr lang="en-US"/>
        </a:p>
      </dgm:t>
    </dgm:pt>
    <dgm:pt modelId="{01693EDA-6108-4686-8A5A-1B53900E01CA}" type="sibTrans" cxnId="{89270AF8-1CCA-4B09-A69B-ED37377BCB6B}">
      <dgm:prSet/>
      <dgm:spPr/>
      <dgm:t>
        <a:bodyPr/>
        <a:lstStyle/>
        <a:p>
          <a:endParaRPr lang="en-US"/>
        </a:p>
      </dgm:t>
    </dgm:pt>
    <dgm:pt modelId="{8E19766C-7E25-4B1C-9B03-D7399B3F8539}">
      <dgm:prSet/>
      <dgm:spPr/>
      <dgm:t>
        <a:bodyPr/>
        <a:lstStyle/>
        <a:p>
          <a:r>
            <a:rPr lang="en-US" dirty="0"/>
            <a:t>Introduce you to natural language processing (problems/tools etc.)</a:t>
          </a:r>
        </a:p>
      </dgm:t>
    </dgm:pt>
    <dgm:pt modelId="{81639F71-2DCB-4F16-B73A-3E06E414C14E}" type="parTrans" cxnId="{4CC3AD93-5A94-4D98-AEA7-0A8A3D8E5E5E}">
      <dgm:prSet/>
      <dgm:spPr/>
      <dgm:t>
        <a:bodyPr/>
        <a:lstStyle/>
        <a:p>
          <a:endParaRPr lang="en-US"/>
        </a:p>
      </dgm:t>
    </dgm:pt>
    <dgm:pt modelId="{6EA7AFC2-EBE9-481B-8C69-5812134EEDC8}" type="sibTrans" cxnId="{4CC3AD93-5A94-4D98-AEA7-0A8A3D8E5E5E}">
      <dgm:prSet/>
      <dgm:spPr/>
      <dgm:t>
        <a:bodyPr/>
        <a:lstStyle/>
        <a:p>
          <a:endParaRPr lang="en-US"/>
        </a:p>
      </dgm:t>
    </dgm:pt>
    <dgm:pt modelId="{B4E433A0-00ED-45C3-A4D6-BE9590E316C5}">
      <dgm:prSet/>
      <dgm:spPr/>
      <dgm:t>
        <a:bodyPr/>
        <a:lstStyle/>
        <a:p>
          <a:r>
            <a:rPr lang="en-US" dirty="0"/>
            <a:t>Introduce you to some programming (Python 3)</a:t>
          </a:r>
        </a:p>
      </dgm:t>
    </dgm:pt>
    <dgm:pt modelId="{52001989-1378-4B45-9C94-DE3992B801B1}" type="parTrans" cxnId="{A26F4656-9B4A-42FB-A809-D6041D48A0DD}">
      <dgm:prSet/>
      <dgm:spPr/>
      <dgm:t>
        <a:bodyPr/>
        <a:lstStyle/>
        <a:p>
          <a:endParaRPr lang="en-US"/>
        </a:p>
      </dgm:t>
    </dgm:pt>
    <dgm:pt modelId="{79F27F8D-A2A1-4341-83DC-4886BB47CB56}" type="sibTrans" cxnId="{A26F4656-9B4A-42FB-A809-D6041D48A0DD}">
      <dgm:prSet/>
      <dgm:spPr/>
      <dgm:t>
        <a:bodyPr/>
        <a:lstStyle/>
        <a:p>
          <a:endParaRPr lang="en-US"/>
        </a:p>
      </dgm:t>
    </dgm:pt>
    <dgm:pt modelId="{457880DE-4DCB-4B49-BC14-120F6E85817B}">
      <dgm:prSet/>
      <dgm:spPr/>
      <dgm:t>
        <a:bodyPr/>
        <a:lstStyle/>
        <a:p>
          <a:r>
            <a:rPr lang="en-US" dirty="0"/>
            <a:t>Prepare you for more fundamental and advanced classes </a:t>
          </a:r>
        </a:p>
      </dgm:t>
    </dgm:pt>
    <dgm:pt modelId="{F96883B2-5668-4AE9-AF98-2D4EC548ADDC}" type="parTrans" cxnId="{0B67E006-3152-4CF1-82BF-B14F1D3747E6}">
      <dgm:prSet/>
      <dgm:spPr/>
      <dgm:t>
        <a:bodyPr/>
        <a:lstStyle/>
        <a:p>
          <a:endParaRPr lang="en-US"/>
        </a:p>
      </dgm:t>
    </dgm:pt>
    <dgm:pt modelId="{82AEB828-08C0-4C4F-BF32-2D1903886A92}" type="sibTrans" cxnId="{0B67E006-3152-4CF1-82BF-B14F1D3747E6}">
      <dgm:prSet/>
      <dgm:spPr/>
      <dgm:t>
        <a:bodyPr/>
        <a:lstStyle/>
        <a:p>
          <a:endParaRPr lang="en-US"/>
        </a:p>
      </dgm:t>
    </dgm:pt>
    <dgm:pt modelId="{C99A4574-5D45-4FAA-BA3B-1523AF57B2D6}">
      <dgm:prSet/>
      <dgm:spPr/>
      <dgm:t>
        <a:bodyPr/>
        <a:lstStyle/>
        <a:p>
          <a:r>
            <a:rPr lang="en-US" dirty="0"/>
            <a:t>e.g. LING/C SC/PSYC 438 </a:t>
          </a:r>
          <a:r>
            <a:rPr lang="en-US" i="1" dirty="0"/>
            <a:t>Computational Linguistics</a:t>
          </a:r>
        </a:p>
      </dgm:t>
    </dgm:pt>
    <dgm:pt modelId="{2E8FA70A-F116-4376-B526-AE831EDCF55F}" type="parTrans" cxnId="{45B6975E-6DCC-4899-A3FC-E4DA29BA0A72}">
      <dgm:prSet/>
      <dgm:spPr/>
      <dgm:t>
        <a:bodyPr/>
        <a:lstStyle/>
        <a:p>
          <a:endParaRPr lang="en-US"/>
        </a:p>
      </dgm:t>
    </dgm:pt>
    <dgm:pt modelId="{E55FDFAE-8AAF-4790-A1EF-B41DFE83698A}" type="sibTrans" cxnId="{45B6975E-6DCC-4899-A3FC-E4DA29BA0A72}">
      <dgm:prSet/>
      <dgm:spPr/>
      <dgm:t>
        <a:bodyPr/>
        <a:lstStyle/>
        <a:p>
          <a:endParaRPr lang="en-US"/>
        </a:p>
      </dgm:t>
    </dgm:pt>
    <dgm:pt modelId="{F0360776-3965-41A8-BB6E-915A848A594C}">
      <dgm:prSet/>
      <dgm:spPr/>
      <dgm:t>
        <a:bodyPr/>
        <a:lstStyle/>
        <a:p>
          <a:r>
            <a:rPr lang="en-US" dirty="0"/>
            <a:t>a possibly pathway to the HLT Master's (Accelerated Program or Regular)</a:t>
          </a:r>
        </a:p>
      </dgm:t>
    </dgm:pt>
    <dgm:pt modelId="{796141FE-D66B-4605-842A-F9663122F8D7}" type="parTrans" cxnId="{9015F29E-9995-4EDD-B00D-4B8F63114CDD}">
      <dgm:prSet/>
      <dgm:spPr/>
      <dgm:t>
        <a:bodyPr/>
        <a:lstStyle/>
        <a:p>
          <a:endParaRPr lang="en-US"/>
        </a:p>
      </dgm:t>
    </dgm:pt>
    <dgm:pt modelId="{A4250F9E-7AB8-41C9-94B9-F066BBF2AED6}" type="sibTrans" cxnId="{9015F29E-9995-4EDD-B00D-4B8F63114CDD}">
      <dgm:prSet/>
      <dgm:spPr/>
      <dgm:t>
        <a:bodyPr/>
        <a:lstStyle/>
        <a:p>
          <a:endParaRPr lang="en-US"/>
        </a:p>
      </dgm:t>
    </dgm:pt>
    <dgm:pt modelId="{CADAB62F-5CC6-4309-8410-6F8B6F4975DE}">
      <dgm:prSet/>
      <dgm:spPr/>
      <dgm:t>
        <a:bodyPr/>
        <a:lstStyle/>
        <a:p>
          <a:r>
            <a:rPr lang="en-US"/>
            <a:t>Learning outcomes:</a:t>
          </a:r>
        </a:p>
      </dgm:t>
    </dgm:pt>
    <dgm:pt modelId="{F42D6E8C-4AD8-4CD8-A653-D83A1C3855D4}" type="parTrans" cxnId="{DD7F2E03-5346-4ADC-B864-98B56F66AE5E}">
      <dgm:prSet/>
      <dgm:spPr/>
      <dgm:t>
        <a:bodyPr/>
        <a:lstStyle/>
        <a:p>
          <a:endParaRPr lang="en-US"/>
        </a:p>
      </dgm:t>
    </dgm:pt>
    <dgm:pt modelId="{F5CBEB30-786B-4BE7-8C44-F0AB281B9427}" type="sibTrans" cxnId="{DD7F2E03-5346-4ADC-B864-98B56F66AE5E}">
      <dgm:prSet/>
      <dgm:spPr/>
      <dgm:t>
        <a:bodyPr/>
        <a:lstStyle/>
        <a:p>
          <a:endParaRPr lang="en-US"/>
        </a:p>
      </dgm:t>
    </dgm:pt>
    <dgm:pt modelId="{B7648D67-8B55-4E69-9896-0551B87C9390}">
      <dgm:prSet/>
      <dgm:spPr/>
      <dgm:t>
        <a:bodyPr/>
        <a:lstStyle/>
        <a:p>
          <a:r>
            <a:rPr lang="en-US"/>
            <a:t>familiarity with tools</a:t>
          </a:r>
        </a:p>
      </dgm:t>
    </dgm:pt>
    <dgm:pt modelId="{1B3AD311-04D0-437A-AF07-658BC040A5C4}" type="parTrans" cxnId="{31C4C322-897C-49D1-8C99-20A1AB7B84D5}">
      <dgm:prSet/>
      <dgm:spPr/>
      <dgm:t>
        <a:bodyPr/>
        <a:lstStyle/>
        <a:p>
          <a:endParaRPr lang="en-US"/>
        </a:p>
      </dgm:t>
    </dgm:pt>
    <dgm:pt modelId="{563CF73C-2527-431B-BBF1-A4367F3A851B}" type="sibTrans" cxnId="{31C4C322-897C-49D1-8C99-20A1AB7B84D5}">
      <dgm:prSet/>
      <dgm:spPr/>
      <dgm:t>
        <a:bodyPr/>
        <a:lstStyle/>
        <a:p>
          <a:endParaRPr lang="en-US"/>
        </a:p>
      </dgm:t>
    </dgm:pt>
    <dgm:pt modelId="{BA6D373B-C180-4BA3-A073-603BE20C54B5}">
      <dgm:prSet/>
      <dgm:spPr/>
      <dgm:t>
        <a:bodyPr/>
        <a:lstStyle/>
        <a:p>
          <a:r>
            <a:rPr lang="en-US"/>
            <a:t>know how to write simple programs</a:t>
          </a:r>
        </a:p>
      </dgm:t>
    </dgm:pt>
    <dgm:pt modelId="{CF861948-486B-4925-A0A9-3EB781312836}" type="parTrans" cxnId="{F8BCC6F9-4A43-414F-9EAF-666974AB0864}">
      <dgm:prSet/>
      <dgm:spPr/>
      <dgm:t>
        <a:bodyPr/>
        <a:lstStyle/>
        <a:p>
          <a:endParaRPr lang="en-US"/>
        </a:p>
      </dgm:t>
    </dgm:pt>
    <dgm:pt modelId="{FD960CB6-0981-4C41-BD5F-7D25096F8ABF}" type="sibTrans" cxnId="{F8BCC6F9-4A43-414F-9EAF-666974AB0864}">
      <dgm:prSet/>
      <dgm:spPr/>
      <dgm:t>
        <a:bodyPr/>
        <a:lstStyle/>
        <a:p>
          <a:endParaRPr lang="en-US"/>
        </a:p>
      </dgm:t>
    </dgm:pt>
    <dgm:pt modelId="{55DBD07D-F111-4621-B032-D4090F904CFA}">
      <dgm:prSet/>
      <dgm:spPr/>
      <dgm:t>
        <a:bodyPr/>
        <a:lstStyle/>
        <a:p>
          <a:r>
            <a:rPr lang="en-US"/>
            <a:t>be ready to take more classes</a:t>
          </a:r>
        </a:p>
      </dgm:t>
    </dgm:pt>
    <dgm:pt modelId="{AF729C4D-878C-42C6-A381-024E8136D3DE}" type="parTrans" cxnId="{4BE28C4F-310C-4AFA-A4BC-D539C1C8D163}">
      <dgm:prSet/>
      <dgm:spPr/>
      <dgm:t>
        <a:bodyPr/>
        <a:lstStyle/>
        <a:p>
          <a:endParaRPr lang="en-US"/>
        </a:p>
      </dgm:t>
    </dgm:pt>
    <dgm:pt modelId="{26D79CC6-D4ED-4037-B5C6-1D24B3C5D472}" type="sibTrans" cxnId="{4BE28C4F-310C-4AFA-A4BC-D539C1C8D163}">
      <dgm:prSet/>
      <dgm:spPr/>
      <dgm:t>
        <a:bodyPr/>
        <a:lstStyle/>
        <a:p>
          <a:endParaRPr lang="en-US"/>
        </a:p>
      </dgm:t>
    </dgm:pt>
    <dgm:pt modelId="{719B17A3-1867-C445-A2BC-5E90F1CC03E3}" type="pres">
      <dgm:prSet presAssocID="{C299DE00-DA88-450D-8A56-CD06BB3FCAB3}" presName="linear" presStyleCnt="0">
        <dgm:presLayoutVars>
          <dgm:animLvl val="lvl"/>
          <dgm:resizeHandles val="exact"/>
        </dgm:presLayoutVars>
      </dgm:prSet>
      <dgm:spPr/>
    </dgm:pt>
    <dgm:pt modelId="{91CF8852-A047-5743-9401-7E4EBDF5AEEA}" type="pres">
      <dgm:prSet presAssocID="{660BC31E-FE29-4CDF-84EB-B3F0B364AF4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B2B2D06-8295-CE40-9CDB-45915A6B7307}" type="pres">
      <dgm:prSet presAssocID="{660BC31E-FE29-4CDF-84EB-B3F0B364AF49}" presName="childText" presStyleLbl="revTx" presStyleIdx="0" presStyleCnt="2">
        <dgm:presLayoutVars>
          <dgm:bulletEnabled val="1"/>
        </dgm:presLayoutVars>
      </dgm:prSet>
      <dgm:spPr/>
    </dgm:pt>
    <dgm:pt modelId="{5DFACBCF-08E7-6947-B659-F74817CB3A7A}" type="pres">
      <dgm:prSet presAssocID="{CADAB62F-5CC6-4309-8410-6F8B6F4975D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5905A44-2B0B-0F43-9248-E4764962DC60}" type="pres">
      <dgm:prSet presAssocID="{CADAB62F-5CC6-4309-8410-6F8B6F4975D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D7F2E03-5346-4ADC-B864-98B56F66AE5E}" srcId="{C299DE00-DA88-450D-8A56-CD06BB3FCAB3}" destId="{CADAB62F-5CC6-4309-8410-6F8B6F4975DE}" srcOrd="1" destOrd="0" parTransId="{F42D6E8C-4AD8-4CD8-A653-D83A1C3855D4}" sibTransId="{F5CBEB30-786B-4BE7-8C44-F0AB281B9427}"/>
    <dgm:cxn modelId="{0B67E006-3152-4CF1-82BF-B14F1D3747E6}" srcId="{660BC31E-FE29-4CDF-84EB-B3F0B364AF49}" destId="{457880DE-4DCB-4B49-BC14-120F6E85817B}" srcOrd="2" destOrd="0" parTransId="{F96883B2-5668-4AE9-AF98-2D4EC548ADDC}" sibTransId="{82AEB828-08C0-4C4F-BF32-2D1903886A92}"/>
    <dgm:cxn modelId="{31C4C322-897C-49D1-8C99-20A1AB7B84D5}" srcId="{CADAB62F-5CC6-4309-8410-6F8B6F4975DE}" destId="{B7648D67-8B55-4E69-9896-0551B87C9390}" srcOrd="0" destOrd="0" parTransId="{1B3AD311-04D0-437A-AF07-658BC040A5C4}" sibTransId="{563CF73C-2527-431B-BBF1-A4367F3A851B}"/>
    <dgm:cxn modelId="{C1591329-9EC0-8643-8F2B-3A9A5EE1BEA0}" type="presOf" srcId="{B7648D67-8B55-4E69-9896-0551B87C9390}" destId="{C5905A44-2B0B-0F43-9248-E4764962DC60}" srcOrd="0" destOrd="0" presId="urn:microsoft.com/office/officeart/2005/8/layout/vList2"/>
    <dgm:cxn modelId="{38C0A22B-6AF6-A046-B060-D8EDFD472F9A}" type="presOf" srcId="{C299DE00-DA88-450D-8A56-CD06BB3FCAB3}" destId="{719B17A3-1867-C445-A2BC-5E90F1CC03E3}" srcOrd="0" destOrd="0" presId="urn:microsoft.com/office/officeart/2005/8/layout/vList2"/>
    <dgm:cxn modelId="{C549CB45-4A54-C047-93CF-7537EF74DD93}" type="presOf" srcId="{BA6D373B-C180-4BA3-A073-603BE20C54B5}" destId="{C5905A44-2B0B-0F43-9248-E4764962DC60}" srcOrd="0" destOrd="1" presId="urn:microsoft.com/office/officeart/2005/8/layout/vList2"/>
    <dgm:cxn modelId="{BC67F14B-0E36-D34E-80CC-B1008B2D5C97}" type="presOf" srcId="{55DBD07D-F111-4621-B032-D4090F904CFA}" destId="{C5905A44-2B0B-0F43-9248-E4764962DC60}" srcOrd="0" destOrd="2" presId="urn:microsoft.com/office/officeart/2005/8/layout/vList2"/>
    <dgm:cxn modelId="{4BE28C4F-310C-4AFA-A4BC-D539C1C8D163}" srcId="{CADAB62F-5CC6-4309-8410-6F8B6F4975DE}" destId="{55DBD07D-F111-4621-B032-D4090F904CFA}" srcOrd="2" destOrd="0" parTransId="{AF729C4D-878C-42C6-A381-024E8136D3DE}" sibTransId="{26D79CC6-D4ED-4037-B5C6-1D24B3C5D472}"/>
    <dgm:cxn modelId="{A26F4656-9B4A-42FB-A809-D6041D48A0DD}" srcId="{660BC31E-FE29-4CDF-84EB-B3F0B364AF49}" destId="{B4E433A0-00ED-45C3-A4D6-BE9590E316C5}" srcOrd="1" destOrd="0" parTransId="{52001989-1378-4B45-9C94-DE3992B801B1}" sibTransId="{79F27F8D-A2A1-4341-83DC-4886BB47CB56}"/>
    <dgm:cxn modelId="{71E02759-7B78-374D-87C2-2E40E104B427}" type="presOf" srcId="{F0360776-3965-41A8-BB6E-915A848A594C}" destId="{DB2B2D06-8295-CE40-9CDB-45915A6B7307}" srcOrd="0" destOrd="4" presId="urn:microsoft.com/office/officeart/2005/8/layout/vList2"/>
    <dgm:cxn modelId="{45B6975E-6DCC-4899-A3FC-E4DA29BA0A72}" srcId="{457880DE-4DCB-4B49-BC14-120F6E85817B}" destId="{C99A4574-5D45-4FAA-BA3B-1523AF57B2D6}" srcOrd="0" destOrd="0" parTransId="{2E8FA70A-F116-4376-B526-AE831EDCF55F}" sibTransId="{E55FDFAE-8AAF-4790-A1EF-B41DFE83698A}"/>
    <dgm:cxn modelId="{227EB865-8140-E746-AD5F-30396D8653BB}" type="presOf" srcId="{C99A4574-5D45-4FAA-BA3B-1523AF57B2D6}" destId="{DB2B2D06-8295-CE40-9CDB-45915A6B7307}" srcOrd="0" destOrd="3" presId="urn:microsoft.com/office/officeart/2005/8/layout/vList2"/>
    <dgm:cxn modelId="{4E1D6586-AD99-8044-BDF9-1B95672A3BFE}" type="presOf" srcId="{660BC31E-FE29-4CDF-84EB-B3F0B364AF49}" destId="{91CF8852-A047-5743-9401-7E4EBDF5AEEA}" srcOrd="0" destOrd="0" presId="urn:microsoft.com/office/officeart/2005/8/layout/vList2"/>
    <dgm:cxn modelId="{4CC3AD93-5A94-4D98-AEA7-0A8A3D8E5E5E}" srcId="{660BC31E-FE29-4CDF-84EB-B3F0B364AF49}" destId="{8E19766C-7E25-4B1C-9B03-D7399B3F8539}" srcOrd="0" destOrd="0" parTransId="{81639F71-2DCB-4F16-B73A-3E06E414C14E}" sibTransId="{6EA7AFC2-EBE9-481B-8C69-5812134EEDC8}"/>
    <dgm:cxn modelId="{9015F29E-9995-4EDD-B00D-4B8F63114CDD}" srcId="{457880DE-4DCB-4B49-BC14-120F6E85817B}" destId="{F0360776-3965-41A8-BB6E-915A848A594C}" srcOrd="1" destOrd="0" parTransId="{796141FE-D66B-4605-842A-F9663122F8D7}" sibTransId="{A4250F9E-7AB8-41C9-94B9-F066BBF2AED6}"/>
    <dgm:cxn modelId="{CFD0A4AA-9C56-CC47-85BA-842546E18AF5}" type="presOf" srcId="{B4E433A0-00ED-45C3-A4D6-BE9590E316C5}" destId="{DB2B2D06-8295-CE40-9CDB-45915A6B7307}" srcOrd="0" destOrd="1" presId="urn:microsoft.com/office/officeart/2005/8/layout/vList2"/>
    <dgm:cxn modelId="{73CC2DE4-B8A2-1B40-BDCA-F455D3AA7074}" type="presOf" srcId="{8E19766C-7E25-4B1C-9B03-D7399B3F8539}" destId="{DB2B2D06-8295-CE40-9CDB-45915A6B7307}" srcOrd="0" destOrd="0" presId="urn:microsoft.com/office/officeart/2005/8/layout/vList2"/>
    <dgm:cxn modelId="{9A36F8E5-D505-C640-994F-557B6E200322}" type="presOf" srcId="{CADAB62F-5CC6-4309-8410-6F8B6F4975DE}" destId="{5DFACBCF-08E7-6947-B659-F74817CB3A7A}" srcOrd="0" destOrd="0" presId="urn:microsoft.com/office/officeart/2005/8/layout/vList2"/>
    <dgm:cxn modelId="{89270AF8-1CCA-4B09-A69B-ED37377BCB6B}" srcId="{C299DE00-DA88-450D-8A56-CD06BB3FCAB3}" destId="{660BC31E-FE29-4CDF-84EB-B3F0B364AF49}" srcOrd="0" destOrd="0" parTransId="{014B3D6B-4967-4488-9BA4-0CE0922571AA}" sibTransId="{01693EDA-6108-4686-8A5A-1B53900E01CA}"/>
    <dgm:cxn modelId="{F8BCC6F9-4A43-414F-9EAF-666974AB0864}" srcId="{CADAB62F-5CC6-4309-8410-6F8B6F4975DE}" destId="{BA6D373B-C180-4BA3-A073-603BE20C54B5}" srcOrd="1" destOrd="0" parTransId="{CF861948-486B-4925-A0A9-3EB781312836}" sibTransId="{FD960CB6-0981-4C41-BD5F-7D25096F8ABF}"/>
    <dgm:cxn modelId="{5EC38FFF-21BC-674D-BBAC-F1225006637C}" type="presOf" srcId="{457880DE-4DCB-4B49-BC14-120F6E85817B}" destId="{DB2B2D06-8295-CE40-9CDB-45915A6B7307}" srcOrd="0" destOrd="2" presId="urn:microsoft.com/office/officeart/2005/8/layout/vList2"/>
    <dgm:cxn modelId="{EEA5DB62-F866-2843-B590-B0883DC1F16F}" type="presParOf" srcId="{719B17A3-1867-C445-A2BC-5E90F1CC03E3}" destId="{91CF8852-A047-5743-9401-7E4EBDF5AEEA}" srcOrd="0" destOrd="0" presId="urn:microsoft.com/office/officeart/2005/8/layout/vList2"/>
    <dgm:cxn modelId="{426BCD6B-DF7A-7248-90E1-2C343045C5D3}" type="presParOf" srcId="{719B17A3-1867-C445-A2BC-5E90F1CC03E3}" destId="{DB2B2D06-8295-CE40-9CDB-45915A6B7307}" srcOrd="1" destOrd="0" presId="urn:microsoft.com/office/officeart/2005/8/layout/vList2"/>
    <dgm:cxn modelId="{76309490-8326-C64F-A6AD-71280974584A}" type="presParOf" srcId="{719B17A3-1867-C445-A2BC-5E90F1CC03E3}" destId="{5DFACBCF-08E7-6947-B659-F74817CB3A7A}" srcOrd="2" destOrd="0" presId="urn:microsoft.com/office/officeart/2005/8/layout/vList2"/>
    <dgm:cxn modelId="{2AA5AF8B-B0DF-304E-B241-9A566DFAD3EF}" type="presParOf" srcId="{719B17A3-1867-C445-A2BC-5E90F1CC03E3}" destId="{C5905A44-2B0B-0F43-9248-E4764962DC6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A26562-CA7E-4F8C-AE80-8EA8986D608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555B666-58D6-466C-A804-5D382920EE1D}">
      <dgm:prSet/>
      <dgm:spPr/>
      <dgm:t>
        <a:bodyPr/>
        <a:lstStyle/>
        <a:p>
          <a:r>
            <a:rPr lang="en-US"/>
            <a:t>There are no pre-requisites</a:t>
          </a:r>
        </a:p>
      </dgm:t>
    </dgm:pt>
    <dgm:pt modelId="{8D31A499-988D-4277-8E8F-1D9B3B028430}" type="parTrans" cxnId="{8C7E6882-1802-49B5-9425-3B8625D707F0}">
      <dgm:prSet/>
      <dgm:spPr/>
      <dgm:t>
        <a:bodyPr/>
        <a:lstStyle/>
        <a:p>
          <a:endParaRPr lang="en-US"/>
        </a:p>
      </dgm:t>
    </dgm:pt>
    <dgm:pt modelId="{AB13CE81-3C98-4DB1-B096-2CCC702F7F57}" type="sibTrans" cxnId="{8C7E6882-1802-49B5-9425-3B8625D707F0}">
      <dgm:prSet/>
      <dgm:spPr/>
      <dgm:t>
        <a:bodyPr/>
        <a:lstStyle/>
        <a:p>
          <a:endParaRPr lang="en-US"/>
        </a:p>
      </dgm:t>
    </dgm:pt>
    <dgm:pt modelId="{69750D3F-1581-4828-8B35-FAB345C7EAD9}">
      <dgm:prSet/>
      <dgm:spPr/>
      <dgm:t>
        <a:bodyPr/>
        <a:lstStyle/>
        <a:p>
          <a:r>
            <a:rPr lang="en-US" i="1"/>
            <a:t>students will have a wide variety of backgrounds</a:t>
          </a:r>
          <a:endParaRPr lang="en-US"/>
        </a:p>
      </dgm:t>
    </dgm:pt>
    <dgm:pt modelId="{D6C107E0-675E-442B-A5D9-73A548E06D0D}" type="parTrans" cxnId="{E8F4CDC6-4480-4E81-958E-D2B051CECEC7}">
      <dgm:prSet/>
      <dgm:spPr/>
      <dgm:t>
        <a:bodyPr/>
        <a:lstStyle/>
        <a:p>
          <a:endParaRPr lang="en-US"/>
        </a:p>
      </dgm:t>
    </dgm:pt>
    <dgm:pt modelId="{8C7C3B66-4B99-4942-973C-8E41098BFF70}" type="sibTrans" cxnId="{E8F4CDC6-4480-4E81-958E-D2B051CECEC7}">
      <dgm:prSet/>
      <dgm:spPr/>
      <dgm:t>
        <a:bodyPr/>
        <a:lstStyle/>
        <a:p>
          <a:endParaRPr lang="en-US"/>
        </a:p>
      </dgm:t>
    </dgm:pt>
    <dgm:pt modelId="{53A5471F-ADCB-4391-9A62-29E94E7F584A}">
      <dgm:prSet/>
      <dgm:spPr/>
      <dgm:t>
        <a:bodyPr/>
        <a:lstStyle/>
        <a:p>
          <a:r>
            <a:rPr lang="en-US"/>
            <a:t>I’m gonna assume you don’t know how to program at all (</a:t>
          </a:r>
          <a:r>
            <a:rPr lang="en-US" i="1"/>
            <a:t>yet</a:t>
          </a:r>
          <a:r>
            <a:rPr lang="en-US"/>
            <a:t>) </a:t>
          </a:r>
        </a:p>
      </dgm:t>
    </dgm:pt>
    <dgm:pt modelId="{08031F81-B602-4058-A812-0B17A71CDB32}" type="parTrans" cxnId="{90AD570D-3E57-4835-A367-4FE394395496}">
      <dgm:prSet/>
      <dgm:spPr/>
      <dgm:t>
        <a:bodyPr/>
        <a:lstStyle/>
        <a:p>
          <a:endParaRPr lang="en-US"/>
        </a:p>
      </dgm:t>
    </dgm:pt>
    <dgm:pt modelId="{4E1BB27A-B8F4-4DCB-95D1-63C5D942F269}" type="sibTrans" cxnId="{90AD570D-3E57-4835-A367-4FE394395496}">
      <dgm:prSet/>
      <dgm:spPr/>
      <dgm:t>
        <a:bodyPr/>
        <a:lstStyle/>
        <a:p>
          <a:endParaRPr lang="en-US"/>
        </a:p>
      </dgm:t>
    </dgm:pt>
    <dgm:pt modelId="{AE45EFF3-88F3-4F78-8AFF-C9470B2EF9F5}">
      <dgm:prSet/>
      <dgm:spPr/>
      <dgm:t>
        <a:bodyPr/>
        <a:lstStyle/>
        <a:p>
          <a:r>
            <a:rPr lang="en-US"/>
            <a:t>everything you need will be supplied – except a laptop (</a:t>
          </a:r>
          <a:r>
            <a:rPr lang="en-US" b="1"/>
            <a:t>you need this</a:t>
          </a:r>
          <a:r>
            <a:rPr lang="en-US"/>
            <a:t>!)</a:t>
          </a:r>
        </a:p>
      </dgm:t>
    </dgm:pt>
    <dgm:pt modelId="{A6BAA307-A550-49EB-93C4-1099CFBBC7DC}" type="parTrans" cxnId="{E021B059-D5EF-464D-90E0-C1E8A7A09444}">
      <dgm:prSet/>
      <dgm:spPr/>
      <dgm:t>
        <a:bodyPr/>
        <a:lstStyle/>
        <a:p>
          <a:endParaRPr lang="en-US"/>
        </a:p>
      </dgm:t>
    </dgm:pt>
    <dgm:pt modelId="{774DACB8-41B9-46FC-A5DA-98FF3365A284}" type="sibTrans" cxnId="{E021B059-D5EF-464D-90E0-C1E8A7A09444}">
      <dgm:prSet/>
      <dgm:spPr/>
      <dgm:t>
        <a:bodyPr/>
        <a:lstStyle/>
        <a:p>
          <a:endParaRPr lang="en-US"/>
        </a:p>
      </dgm:t>
    </dgm:pt>
    <dgm:pt modelId="{9948894E-7230-40D1-AF45-537744D93A39}">
      <dgm:prSet/>
      <dgm:spPr/>
      <dgm:t>
        <a:bodyPr/>
        <a:lstStyle/>
        <a:p>
          <a:r>
            <a:rPr lang="en-US" b="1"/>
            <a:t>No</a:t>
          </a:r>
          <a:r>
            <a:rPr lang="en-US"/>
            <a:t> </a:t>
          </a:r>
          <a:r>
            <a:rPr lang="en-US" b="1"/>
            <a:t>textbook required</a:t>
          </a:r>
          <a:endParaRPr lang="en-US"/>
        </a:p>
      </dgm:t>
    </dgm:pt>
    <dgm:pt modelId="{5333942C-05BB-4F0A-B1BD-6F87CF5C1492}" type="parTrans" cxnId="{E336B5A5-31E0-4B03-80AC-34FE041093BA}">
      <dgm:prSet/>
      <dgm:spPr/>
      <dgm:t>
        <a:bodyPr/>
        <a:lstStyle/>
        <a:p>
          <a:endParaRPr lang="en-US"/>
        </a:p>
      </dgm:t>
    </dgm:pt>
    <dgm:pt modelId="{E1FCBEBE-F8DC-474F-A965-4AD1C209829A}" type="sibTrans" cxnId="{E336B5A5-31E0-4B03-80AC-34FE041093BA}">
      <dgm:prSet/>
      <dgm:spPr/>
      <dgm:t>
        <a:bodyPr/>
        <a:lstStyle/>
        <a:p>
          <a:endParaRPr lang="en-US"/>
        </a:p>
      </dgm:t>
    </dgm:pt>
    <dgm:pt modelId="{AF2A5B2A-6041-4B37-B8BA-823CE5E345E8}">
      <dgm:prSet/>
      <dgm:spPr/>
      <dgm:t>
        <a:bodyPr/>
        <a:lstStyle/>
        <a:p>
          <a:r>
            <a:rPr lang="en-US"/>
            <a:t>Classroom etiquette</a:t>
          </a:r>
        </a:p>
      </dgm:t>
    </dgm:pt>
    <dgm:pt modelId="{CC024A6A-78C0-4A29-AC5C-CDDD08287675}" type="parTrans" cxnId="{A9EEFE6F-D708-4BC1-9CD1-F58A0E116E3A}">
      <dgm:prSet/>
      <dgm:spPr/>
      <dgm:t>
        <a:bodyPr/>
        <a:lstStyle/>
        <a:p>
          <a:endParaRPr lang="en-US"/>
        </a:p>
      </dgm:t>
    </dgm:pt>
    <dgm:pt modelId="{C743373B-343C-4D9F-B1F8-FB0018691527}" type="sibTrans" cxnId="{A9EEFE6F-D708-4BC1-9CD1-F58A0E116E3A}">
      <dgm:prSet/>
      <dgm:spPr/>
      <dgm:t>
        <a:bodyPr/>
        <a:lstStyle/>
        <a:p>
          <a:endParaRPr lang="en-US"/>
        </a:p>
      </dgm:t>
    </dgm:pt>
    <dgm:pt modelId="{DED9DAE6-F92A-4C90-9707-A65CA86CB2BE}">
      <dgm:prSet/>
      <dgm:spPr/>
      <dgm:t>
        <a:bodyPr/>
        <a:lstStyle/>
        <a:p>
          <a:r>
            <a:rPr lang="en-US"/>
            <a:t>ask questions</a:t>
          </a:r>
        </a:p>
      </dgm:t>
    </dgm:pt>
    <dgm:pt modelId="{A198D18B-1676-4CD7-B62F-602A01FDA1A4}" type="parTrans" cxnId="{EA66BC5F-F5A6-460C-BD0E-80E950989047}">
      <dgm:prSet/>
      <dgm:spPr/>
      <dgm:t>
        <a:bodyPr/>
        <a:lstStyle/>
        <a:p>
          <a:endParaRPr lang="en-US"/>
        </a:p>
      </dgm:t>
    </dgm:pt>
    <dgm:pt modelId="{66284231-F4F8-47EB-9690-A5154870D90E}" type="sibTrans" cxnId="{EA66BC5F-F5A6-460C-BD0E-80E950989047}">
      <dgm:prSet/>
      <dgm:spPr/>
      <dgm:t>
        <a:bodyPr/>
        <a:lstStyle/>
        <a:p>
          <a:endParaRPr lang="en-US"/>
        </a:p>
      </dgm:t>
    </dgm:pt>
    <dgm:pt modelId="{1F4AFF63-4DE7-4222-8084-44780D3B34E8}">
      <dgm:prSet/>
      <dgm:spPr/>
      <dgm:t>
        <a:bodyPr/>
        <a:lstStyle/>
        <a:p>
          <a:r>
            <a:rPr lang="en-US"/>
            <a:t>follow along with your own laptop (</a:t>
          </a:r>
          <a:r>
            <a:rPr lang="en-US" b="1"/>
            <a:t>preferred</a:t>
          </a:r>
          <a:r>
            <a:rPr lang="en-US"/>
            <a:t>) or use the lab computer! </a:t>
          </a:r>
        </a:p>
      </dgm:t>
    </dgm:pt>
    <dgm:pt modelId="{EC58BF21-29E8-4F7E-A27D-CFCBF02A221B}" type="parTrans" cxnId="{D4CFE826-8CB8-443E-A27C-A6F7577886CC}">
      <dgm:prSet/>
      <dgm:spPr/>
      <dgm:t>
        <a:bodyPr/>
        <a:lstStyle/>
        <a:p>
          <a:endParaRPr lang="en-US"/>
        </a:p>
      </dgm:t>
    </dgm:pt>
    <dgm:pt modelId="{5643ACAA-6BCA-44B0-97C8-CC1F67CEA467}" type="sibTrans" cxnId="{D4CFE826-8CB8-443E-A27C-A6F7577886CC}">
      <dgm:prSet/>
      <dgm:spPr/>
      <dgm:t>
        <a:bodyPr/>
        <a:lstStyle/>
        <a:p>
          <a:endParaRPr lang="en-US"/>
        </a:p>
      </dgm:t>
    </dgm:pt>
    <dgm:pt modelId="{9E49C478-4DCC-4649-A053-822126DED8A3}" type="pres">
      <dgm:prSet presAssocID="{54A26562-CA7E-4F8C-AE80-8EA8986D6087}" presName="linear" presStyleCnt="0">
        <dgm:presLayoutVars>
          <dgm:dir/>
          <dgm:animLvl val="lvl"/>
          <dgm:resizeHandles val="exact"/>
        </dgm:presLayoutVars>
      </dgm:prSet>
      <dgm:spPr/>
    </dgm:pt>
    <dgm:pt modelId="{4FD116AC-C5AF-DF44-B42D-A57EDB8243A6}" type="pres">
      <dgm:prSet presAssocID="{1555B666-58D6-466C-A804-5D382920EE1D}" presName="parentLin" presStyleCnt="0"/>
      <dgm:spPr/>
    </dgm:pt>
    <dgm:pt modelId="{79E2785C-0F28-1E45-96CE-60FE91E39AD6}" type="pres">
      <dgm:prSet presAssocID="{1555B666-58D6-466C-A804-5D382920EE1D}" presName="parentLeftMargin" presStyleLbl="node1" presStyleIdx="0" presStyleCnt="3"/>
      <dgm:spPr/>
    </dgm:pt>
    <dgm:pt modelId="{DE0E0442-CD68-3544-834D-006B6D00D52A}" type="pres">
      <dgm:prSet presAssocID="{1555B666-58D6-466C-A804-5D382920EE1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2BDBF3-5EFA-BD49-A05A-73C704180FA5}" type="pres">
      <dgm:prSet presAssocID="{1555B666-58D6-466C-A804-5D382920EE1D}" presName="negativeSpace" presStyleCnt="0"/>
      <dgm:spPr/>
    </dgm:pt>
    <dgm:pt modelId="{5B4F1755-BB82-7A48-90EF-08B06595F3A1}" type="pres">
      <dgm:prSet presAssocID="{1555B666-58D6-466C-A804-5D382920EE1D}" presName="childText" presStyleLbl="conFgAcc1" presStyleIdx="0" presStyleCnt="3">
        <dgm:presLayoutVars>
          <dgm:bulletEnabled val="1"/>
        </dgm:presLayoutVars>
      </dgm:prSet>
      <dgm:spPr/>
    </dgm:pt>
    <dgm:pt modelId="{44956E85-C544-8C46-8BAD-9A57A7C70D1A}" type="pres">
      <dgm:prSet presAssocID="{AB13CE81-3C98-4DB1-B096-2CCC702F7F57}" presName="spaceBetweenRectangles" presStyleCnt="0"/>
      <dgm:spPr/>
    </dgm:pt>
    <dgm:pt modelId="{C35C87FF-1522-F646-90EF-E2241BA77D80}" type="pres">
      <dgm:prSet presAssocID="{9948894E-7230-40D1-AF45-537744D93A39}" presName="parentLin" presStyleCnt="0"/>
      <dgm:spPr/>
    </dgm:pt>
    <dgm:pt modelId="{3050B899-5016-044D-8511-028A9D251809}" type="pres">
      <dgm:prSet presAssocID="{9948894E-7230-40D1-AF45-537744D93A39}" presName="parentLeftMargin" presStyleLbl="node1" presStyleIdx="0" presStyleCnt="3"/>
      <dgm:spPr/>
    </dgm:pt>
    <dgm:pt modelId="{35A26E85-45B9-2B49-A60D-9090075850CA}" type="pres">
      <dgm:prSet presAssocID="{9948894E-7230-40D1-AF45-537744D93A3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FAF5F50-3F0F-F347-8CEB-CD3C97F5897B}" type="pres">
      <dgm:prSet presAssocID="{9948894E-7230-40D1-AF45-537744D93A39}" presName="negativeSpace" presStyleCnt="0"/>
      <dgm:spPr/>
    </dgm:pt>
    <dgm:pt modelId="{C5AFF65E-1E1A-2646-9CB2-B23D0866CC43}" type="pres">
      <dgm:prSet presAssocID="{9948894E-7230-40D1-AF45-537744D93A39}" presName="childText" presStyleLbl="conFgAcc1" presStyleIdx="1" presStyleCnt="3">
        <dgm:presLayoutVars>
          <dgm:bulletEnabled val="1"/>
        </dgm:presLayoutVars>
      </dgm:prSet>
      <dgm:spPr/>
    </dgm:pt>
    <dgm:pt modelId="{FAC47117-0723-A645-B89D-69F6C6B01CDF}" type="pres">
      <dgm:prSet presAssocID="{E1FCBEBE-F8DC-474F-A965-4AD1C209829A}" presName="spaceBetweenRectangles" presStyleCnt="0"/>
      <dgm:spPr/>
    </dgm:pt>
    <dgm:pt modelId="{E9010236-C13E-8642-8CDB-20B2683BEE0D}" type="pres">
      <dgm:prSet presAssocID="{AF2A5B2A-6041-4B37-B8BA-823CE5E345E8}" presName="parentLin" presStyleCnt="0"/>
      <dgm:spPr/>
    </dgm:pt>
    <dgm:pt modelId="{DF2239CF-A801-4143-B7AC-6436F02B3A4C}" type="pres">
      <dgm:prSet presAssocID="{AF2A5B2A-6041-4B37-B8BA-823CE5E345E8}" presName="parentLeftMargin" presStyleLbl="node1" presStyleIdx="1" presStyleCnt="3"/>
      <dgm:spPr/>
    </dgm:pt>
    <dgm:pt modelId="{24FA673E-999F-9D46-8C0A-C16E3ED6C860}" type="pres">
      <dgm:prSet presAssocID="{AF2A5B2A-6041-4B37-B8BA-823CE5E345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AC9F56A-858E-5C4F-AF9C-B646994DEA56}" type="pres">
      <dgm:prSet presAssocID="{AF2A5B2A-6041-4B37-B8BA-823CE5E345E8}" presName="negativeSpace" presStyleCnt="0"/>
      <dgm:spPr/>
    </dgm:pt>
    <dgm:pt modelId="{95D34F16-7225-D946-8474-DF1AAAE7FE11}" type="pres">
      <dgm:prSet presAssocID="{AF2A5B2A-6041-4B37-B8BA-823CE5E345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AA78200-46F3-0E4E-A0F2-160232845DAF}" type="presOf" srcId="{1555B666-58D6-466C-A804-5D382920EE1D}" destId="{79E2785C-0F28-1E45-96CE-60FE91E39AD6}" srcOrd="0" destOrd="0" presId="urn:microsoft.com/office/officeart/2005/8/layout/list1"/>
    <dgm:cxn modelId="{90AD570D-3E57-4835-A367-4FE394395496}" srcId="{1555B666-58D6-466C-A804-5D382920EE1D}" destId="{53A5471F-ADCB-4391-9A62-29E94E7F584A}" srcOrd="1" destOrd="0" parTransId="{08031F81-B602-4058-A812-0B17A71CDB32}" sibTransId="{4E1BB27A-B8F4-4DCB-95D1-63C5D942F269}"/>
    <dgm:cxn modelId="{B528AD10-6452-5746-8832-2412F5A56307}" type="presOf" srcId="{1555B666-58D6-466C-A804-5D382920EE1D}" destId="{DE0E0442-CD68-3544-834D-006B6D00D52A}" srcOrd="1" destOrd="0" presId="urn:microsoft.com/office/officeart/2005/8/layout/list1"/>
    <dgm:cxn modelId="{D4CFE826-8CB8-443E-A27C-A6F7577886CC}" srcId="{AF2A5B2A-6041-4B37-B8BA-823CE5E345E8}" destId="{1F4AFF63-4DE7-4222-8084-44780D3B34E8}" srcOrd="1" destOrd="0" parTransId="{EC58BF21-29E8-4F7E-A27D-CFCBF02A221B}" sibTransId="{5643ACAA-6BCA-44B0-97C8-CC1F67CEA467}"/>
    <dgm:cxn modelId="{B481B142-9A81-0E4A-B881-2306620AE316}" type="presOf" srcId="{54A26562-CA7E-4F8C-AE80-8EA8986D6087}" destId="{9E49C478-4DCC-4649-A053-822126DED8A3}" srcOrd="0" destOrd="0" presId="urn:microsoft.com/office/officeart/2005/8/layout/list1"/>
    <dgm:cxn modelId="{F2E6B656-727F-AF40-A18B-9D9A3F7B54E1}" type="presOf" srcId="{AE45EFF3-88F3-4F78-8AFF-C9470B2EF9F5}" destId="{5B4F1755-BB82-7A48-90EF-08B06595F3A1}" srcOrd="0" destOrd="2" presId="urn:microsoft.com/office/officeart/2005/8/layout/list1"/>
    <dgm:cxn modelId="{E021B059-D5EF-464D-90E0-C1E8A7A09444}" srcId="{1555B666-58D6-466C-A804-5D382920EE1D}" destId="{AE45EFF3-88F3-4F78-8AFF-C9470B2EF9F5}" srcOrd="2" destOrd="0" parTransId="{A6BAA307-A550-49EB-93C4-1099CFBBC7DC}" sibTransId="{774DACB8-41B9-46FC-A5DA-98FF3365A284}"/>
    <dgm:cxn modelId="{D6CC4B5F-F7BD-654A-B93D-21FBF0E73ABE}" type="presOf" srcId="{9948894E-7230-40D1-AF45-537744D93A39}" destId="{35A26E85-45B9-2B49-A60D-9090075850CA}" srcOrd="1" destOrd="0" presId="urn:microsoft.com/office/officeart/2005/8/layout/list1"/>
    <dgm:cxn modelId="{EA66BC5F-F5A6-460C-BD0E-80E950989047}" srcId="{AF2A5B2A-6041-4B37-B8BA-823CE5E345E8}" destId="{DED9DAE6-F92A-4C90-9707-A65CA86CB2BE}" srcOrd="0" destOrd="0" parTransId="{A198D18B-1676-4CD7-B62F-602A01FDA1A4}" sibTransId="{66284231-F4F8-47EB-9690-A5154870D90E}"/>
    <dgm:cxn modelId="{A9EEFE6F-D708-4BC1-9CD1-F58A0E116E3A}" srcId="{54A26562-CA7E-4F8C-AE80-8EA8986D6087}" destId="{AF2A5B2A-6041-4B37-B8BA-823CE5E345E8}" srcOrd="2" destOrd="0" parTransId="{CC024A6A-78C0-4A29-AC5C-CDDD08287675}" sibTransId="{C743373B-343C-4D9F-B1F8-FB0018691527}"/>
    <dgm:cxn modelId="{4D54547D-5565-DF45-BC8C-3DB5422E3277}" type="presOf" srcId="{1F4AFF63-4DE7-4222-8084-44780D3B34E8}" destId="{95D34F16-7225-D946-8474-DF1AAAE7FE11}" srcOrd="0" destOrd="1" presId="urn:microsoft.com/office/officeart/2005/8/layout/list1"/>
    <dgm:cxn modelId="{8C7E6882-1802-49B5-9425-3B8625D707F0}" srcId="{54A26562-CA7E-4F8C-AE80-8EA8986D6087}" destId="{1555B666-58D6-466C-A804-5D382920EE1D}" srcOrd="0" destOrd="0" parTransId="{8D31A499-988D-4277-8E8F-1D9B3B028430}" sibTransId="{AB13CE81-3C98-4DB1-B096-2CCC702F7F57}"/>
    <dgm:cxn modelId="{E0495785-506D-E547-9B6C-C5BED3798804}" type="presOf" srcId="{AF2A5B2A-6041-4B37-B8BA-823CE5E345E8}" destId="{24FA673E-999F-9D46-8C0A-C16E3ED6C860}" srcOrd="1" destOrd="0" presId="urn:microsoft.com/office/officeart/2005/8/layout/list1"/>
    <dgm:cxn modelId="{4107D589-C4B3-CE4E-915D-62F865F012A9}" type="presOf" srcId="{53A5471F-ADCB-4391-9A62-29E94E7F584A}" destId="{5B4F1755-BB82-7A48-90EF-08B06595F3A1}" srcOrd="0" destOrd="1" presId="urn:microsoft.com/office/officeart/2005/8/layout/list1"/>
    <dgm:cxn modelId="{E336B5A5-31E0-4B03-80AC-34FE041093BA}" srcId="{54A26562-CA7E-4F8C-AE80-8EA8986D6087}" destId="{9948894E-7230-40D1-AF45-537744D93A39}" srcOrd="1" destOrd="0" parTransId="{5333942C-05BB-4F0A-B1BD-6F87CF5C1492}" sibTransId="{E1FCBEBE-F8DC-474F-A965-4AD1C209829A}"/>
    <dgm:cxn modelId="{1BF16FC3-70A3-2A4D-B196-9BB6FA919A6F}" type="presOf" srcId="{DED9DAE6-F92A-4C90-9707-A65CA86CB2BE}" destId="{95D34F16-7225-D946-8474-DF1AAAE7FE11}" srcOrd="0" destOrd="0" presId="urn:microsoft.com/office/officeart/2005/8/layout/list1"/>
    <dgm:cxn modelId="{748A79C3-BA18-0D4B-8648-047311246B2A}" type="presOf" srcId="{AF2A5B2A-6041-4B37-B8BA-823CE5E345E8}" destId="{DF2239CF-A801-4143-B7AC-6436F02B3A4C}" srcOrd="0" destOrd="0" presId="urn:microsoft.com/office/officeart/2005/8/layout/list1"/>
    <dgm:cxn modelId="{4B729EC5-F23B-5441-8D20-F5AB64F2F1B4}" type="presOf" srcId="{9948894E-7230-40D1-AF45-537744D93A39}" destId="{3050B899-5016-044D-8511-028A9D251809}" srcOrd="0" destOrd="0" presId="urn:microsoft.com/office/officeart/2005/8/layout/list1"/>
    <dgm:cxn modelId="{E8F4CDC6-4480-4E81-958E-D2B051CECEC7}" srcId="{1555B666-58D6-466C-A804-5D382920EE1D}" destId="{69750D3F-1581-4828-8B35-FAB345C7EAD9}" srcOrd="0" destOrd="0" parTransId="{D6C107E0-675E-442B-A5D9-73A548E06D0D}" sibTransId="{8C7C3B66-4B99-4942-973C-8E41098BFF70}"/>
    <dgm:cxn modelId="{DB154DED-41D5-A44F-8825-16DC38FDF527}" type="presOf" srcId="{69750D3F-1581-4828-8B35-FAB345C7EAD9}" destId="{5B4F1755-BB82-7A48-90EF-08B06595F3A1}" srcOrd="0" destOrd="0" presId="urn:microsoft.com/office/officeart/2005/8/layout/list1"/>
    <dgm:cxn modelId="{D3ACBC45-28C5-514C-ADC3-AF5643589B87}" type="presParOf" srcId="{9E49C478-4DCC-4649-A053-822126DED8A3}" destId="{4FD116AC-C5AF-DF44-B42D-A57EDB8243A6}" srcOrd="0" destOrd="0" presId="urn:microsoft.com/office/officeart/2005/8/layout/list1"/>
    <dgm:cxn modelId="{6009D699-047E-A741-899B-038518639644}" type="presParOf" srcId="{4FD116AC-C5AF-DF44-B42D-A57EDB8243A6}" destId="{79E2785C-0F28-1E45-96CE-60FE91E39AD6}" srcOrd="0" destOrd="0" presId="urn:microsoft.com/office/officeart/2005/8/layout/list1"/>
    <dgm:cxn modelId="{5493CD45-105F-7845-87CA-9EE2535ACA1A}" type="presParOf" srcId="{4FD116AC-C5AF-DF44-B42D-A57EDB8243A6}" destId="{DE0E0442-CD68-3544-834D-006B6D00D52A}" srcOrd="1" destOrd="0" presId="urn:microsoft.com/office/officeart/2005/8/layout/list1"/>
    <dgm:cxn modelId="{CA5A4512-97C7-5F41-9FF2-EBCF1A3CEC71}" type="presParOf" srcId="{9E49C478-4DCC-4649-A053-822126DED8A3}" destId="{192BDBF3-5EFA-BD49-A05A-73C704180FA5}" srcOrd="1" destOrd="0" presId="urn:microsoft.com/office/officeart/2005/8/layout/list1"/>
    <dgm:cxn modelId="{B4C8D60C-6CCA-E343-85AD-4B778EC5C3FD}" type="presParOf" srcId="{9E49C478-4DCC-4649-A053-822126DED8A3}" destId="{5B4F1755-BB82-7A48-90EF-08B06595F3A1}" srcOrd="2" destOrd="0" presId="urn:microsoft.com/office/officeart/2005/8/layout/list1"/>
    <dgm:cxn modelId="{E8323800-17FE-334F-BA1F-F63B8A35EE40}" type="presParOf" srcId="{9E49C478-4DCC-4649-A053-822126DED8A3}" destId="{44956E85-C544-8C46-8BAD-9A57A7C70D1A}" srcOrd="3" destOrd="0" presId="urn:microsoft.com/office/officeart/2005/8/layout/list1"/>
    <dgm:cxn modelId="{6E8A0102-9F75-5A41-8AEF-316920D980E4}" type="presParOf" srcId="{9E49C478-4DCC-4649-A053-822126DED8A3}" destId="{C35C87FF-1522-F646-90EF-E2241BA77D80}" srcOrd="4" destOrd="0" presId="urn:microsoft.com/office/officeart/2005/8/layout/list1"/>
    <dgm:cxn modelId="{5F6C208A-7CC0-9045-9652-D9C6319D50D3}" type="presParOf" srcId="{C35C87FF-1522-F646-90EF-E2241BA77D80}" destId="{3050B899-5016-044D-8511-028A9D251809}" srcOrd="0" destOrd="0" presId="urn:microsoft.com/office/officeart/2005/8/layout/list1"/>
    <dgm:cxn modelId="{67F0B2EA-9957-0846-8562-0C4E8CBC82B0}" type="presParOf" srcId="{C35C87FF-1522-F646-90EF-E2241BA77D80}" destId="{35A26E85-45B9-2B49-A60D-9090075850CA}" srcOrd="1" destOrd="0" presId="urn:microsoft.com/office/officeart/2005/8/layout/list1"/>
    <dgm:cxn modelId="{03D605D1-935B-DF4C-9F48-E959B28A20E9}" type="presParOf" srcId="{9E49C478-4DCC-4649-A053-822126DED8A3}" destId="{7FAF5F50-3F0F-F347-8CEB-CD3C97F5897B}" srcOrd="5" destOrd="0" presId="urn:microsoft.com/office/officeart/2005/8/layout/list1"/>
    <dgm:cxn modelId="{EA78CBC0-58D2-0240-979A-B93516693662}" type="presParOf" srcId="{9E49C478-4DCC-4649-A053-822126DED8A3}" destId="{C5AFF65E-1E1A-2646-9CB2-B23D0866CC43}" srcOrd="6" destOrd="0" presId="urn:microsoft.com/office/officeart/2005/8/layout/list1"/>
    <dgm:cxn modelId="{C78AC421-EED8-5940-83E3-375B4F7318AC}" type="presParOf" srcId="{9E49C478-4DCC-4649-A053-822126DED8A3}" destId="{FAC47117-0723-A645-B89D-69F6C6B01CDF}" srcOrd="7" destOrd="0" presId="urn:microsoft.com/office/officeart/2005/8/layout/list1"/>
    <dgm:cxn modelId="{B6B452A7-D194-C344-899C-8586E512B912}" type="presParOf" srcId="{9E49C478-4DCC-4649-A053-822126DED8A3}" destId="{E9010236-C13E-8642-8CDB-20B2683BEE0D}" srcOrd="8" destOrd="0" presId="urn:microsoft.com/office/officeart/2005/8/layout/list1"/>
    <dgm:cxn modelId="{E215A66F-11A7-A34D-B630-2F630C7F3EFD}" type="presParOf" srcId="{E9010236-C13E-8642-8CDB-20B2683BEE0D}" destId="{DF2239CF-A801-4143-B7AC-6436F02B3A4C}" srcOrd="0" destOrd="0" presId="urn:microsoft.com/office/officeart/2005/8/layout/list1"/>
    <dgm:cxn modelId="{A2456B4B-BCDC-8548-8F1D-ED0133984F7E}" type="presParOf" srcId="{E9010236-C13E-8642-8CDB-20B2683BEE0D}" destId="{24FA673E-999F-9D46-8C0A-C16E3ED6C860}" srcOrd="1" destOrd="0" presId="urn:microsoft.com/office/officeart/2005/8/layout/list1"/>
    <dgm:cxn modelId="{B8F30EE0-F7F1-564E-9ED5-E3469981CBEF}" type="presParOf" srcId="{9E49C478-4DCC-4649-A053-822126DED8A3}" destId="{5AC9F56A-858E-5C4F-AF9C-B646994DEA56}" srcOrd="9" destOrd="0" presId="urn:microsoft.com/office/officeart/2005/8/layout/list1"/>
    <dgm:cxn modelId="{D178D1D5-72CD-8C40-BBD6-6592F9B411C4}" type="presParOf" srcId="{9E49C478-4DCC-4649-A053-822126DED8A3}" destId="{95D34F16-7225-D946-8474-DF1AAAE7FE1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25480-4BF7-A843-9080-DB0C7B62B4D2}">
      <dsp:nvSpPr>
        <dsp:cNvPr id="0" name=""/>
        <dsp:cNvSpPr/>
      </dsp:nvSpPr>
      <dsp:spPr>
        <a:xfrm>
          <a:off x="3286" y="49150"/>
          <a:ext cx="3203971" cy="1094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Syllabus</a:t>
          </a:r>
        </a:p>
      </dsp:txBody>
      <dsp:txXfrm>
        <a:off x="3286" y="49150"/>
        <a:ext cx="3203971" cy="1094400"/>
      </dsp:txXfrm>
    </dsp:sp>
    <dsp:sp modelId="{3EFE3038-6B6A-E343-AFEC-28C0B6E7A07B}">
      <dsp:nvSpPr>
        <dsp:cNvPr id="0" name=""/>
        <dsp:cNvSpPr/>
      </dsp:nvSpPr>
      <dsp:spPr>
        <a:xfrm>
          <a:off x="3286" y="1143550"/>
          <a:ext cx="3203971" cy="315863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formal link (</a:t>
          </a:r>
          <a:r>
            <a:rPr lang="en-US" sz="3800" i="1" kern="1200" dirty="0"/>
            <a:t>on course webpage</a:t>
          </a:r>
          <a:r>
            <a:rPr lang="en-US" sz="3800" kern="1200" dirty="0"/>
            <a:t>): </a:t>
          </a:r>
          <a:r>
            <a:rPr lang="en-US" sz="3800" kern="1200" dirty="0" err="1"/>
            <a:t>syllabus.pdf</a:t>
          </a:r>
          <a:endParaRPr lang="en-US" sz="3800" kern="1200" dirty="0"/>
        </a:p>
      </dsp:txBody>
      <dsp:txXfrm>
        <a:off x="3286" y="1143550"/>
        <a:ext cx="3203971" cy="3158637"/>
      </dsp:txXfrm>
    </dsp:sp>
    <dsp:sp modelId="{CC6F6EC9-BBC3-F745-8C37-F073529F4863}">
      <dsp:nvSpPr>
        <dsp:cNvPr id="0" name=""/>
        <dsp:cNvSpPr/>
      </dsp:nvSpPr>
      <dsp:spPr>
        <a:xfrm>
          <a:off x="3655814" y="49150"/>
          <a:ext cx="3203971" cy="10944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Homework 1</a:t>
          </a:r>
        </a:p>
      </dsp:txBody>
      <dsp:txXfrm>
        <a:off x="3655814" y="49150"/>
        <a:ext cx="3203971" cy="1094400"/>
      </dsp:txXfrm>
    </dsp:sp>
    <dsp:sp modelId="{B400BDB9-8F0A-2A45-B931-1D21D28216ED}">
      <dsp:nvSpPr>
        <dsp:cNvPr id="0" name=""/>
        <dsp:cNvSpPr/>
      </dsp:nvSpPr>
      <dsp:spPr>
        <a:xfrm>
          <a:off x="3655814" y="1143550"/>
          <a:ext cx="3203971" cy="315863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install Python 3 on your own computer</a:t>
          </a:r>
        </a:p>
      </dsp:txBody>
      <dsp:txXfrm>
        <a:off x="3655814" y="1143550"/>
        <a:ext cx="3203971" cy="3158637"/>
      </dsp:txXfrm>
    </dsp:sp>
    <dsp:sp modelId="{549F542A-B3DA-0A4F-83BD-BC96BCAD45D4}">
      <dsp:nvSpPr>
        <dsp:cNvPr id="0" name=""/>
        <dsp:cNvSpPr/>
      </dsp:nvSpPr>
      <dsp:spPr>
        <a:xfrm>
          <a:off x="7308342" y="49150"/>
          <a:ext cx="3203971" cy="10944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Introduction</a:t>
          </a:r>
        </a:p>
      </dsp:txBody>
      <dsp:txXfrm>
        <a:off x="7308342" y="49150"/>
        <a:ext cx="3203971" cy="1094400"/>
      </dsp:txXfrm>
    </dsp:sp>
    <dsp:sp modelId="{93BC6323-2B00-F741-B5AC-059F844974C1}">
      <dsp:nvSpPr>
        <dsp:cNvPr id="0" name=""/>
        <dsp:cNvSpPr/>
      </dsp:nvSpPr>
      <dsp:spPr>
        <a:xfrm>
          <a:off x="7308342" y="1143550"/>
          <a:ext cx="3203971" cy="315863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b="1" kern="1200" dirty="0"/>
            <a:t>brief sample of stuff we will be able to do</a:t>
          </a:r>
        </a:p>
      </dsp:txBody>
      <dsp:txXfrm>
        <a:off x="7308342" y="1143550"/>
        <a:ext cx="3203971" cy="3158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F8852-A047-5743-9401-7E4EBDF5AEEA}">
      <dsp:nvSpPr>
        <dsp:cNvPr id="0" name=""/>
        <dsp:cNvSpPr/>
      </dsp:nvSpPr>
      <dsp:spPr>
        <a:xfrm>
          <a:off x="0" y="60961"/>
          <a:ext cx="10515600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This course has three aims:</a:t>
          </a:r>
        </a:p>
      </dsp:txBody>
      <dsp:txXfrm>
        <a:off x="31613" y="92574"/>
        <a:ext cx="10452374" cy="584369"/>
      </dsp:txXfrm>
    </dsp:sp>
    <dsp:sp modelId="{DB2B2D06-8295-CE40-9CDB-45915A6B7307}">
      <dsp:nvSpPr>
        <dsp:cNvPr id="0" name=""/>
        <dsp:cNvSpPr/>
      </dsp:nvSpPr>
      <dsp:spPr>
        <a:xfrm>
          <a:off x="0" y="708556"/>
          <a:ext cx="10515600" cy="184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Introduce you to natural language processing (problems/tools etc.)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Introduce you to some programming (Python 3)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Prepare you for more fundamental and advanced classes 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e.g. LING/C SC/PSYC 438 </a:t>
          </a:r>
          <a:r>
            <a:rPr lang="en-US" sz="2100" i="1" kern="1200" dirty="0"/>
            <a:t>Computational Linguistics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a possibly pathway to the HLT Master's (Accelerated Program or Regular)</a:t>
          </a:r>
        </a:p>
      </dsp:txBody>
      <dsp:txXfrm>
        <a:off x="0" y="708556"/>
        <a:ext cx="10515600" cy="1844369"/>
      </dsp:txXfrm>
    </dsp:sp>
    <dsp:sp modelId="{5DFACBCF-08E7-6947-B659-F74817CB3A7A}">
      <dsp:nvSpPr>
        <dsp:cNvPr id="0" name=""/>
        <dsp:cNvSpPr/>
      </dsp:nvSpPr>
      <dsp:spPr>
        <a:xfrm>
          <a:off x="0" y="2552926"/>
          <a:ext cx="10515600" cy="64759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Learning outcomes:</a:t>
          </a:r>
        </a:p>
      </dsp:txBody>
      <dsp:txXfrm>
        <a:off x="31613" y="2584539"/>
        <a:ext cx="10452374" cy="584369"/>
      </dsp:txXfrm>
    </dsp:sp>
    <dsp:sp modelId="{C5905A44-2B0B-0F43-9248-E4764962DC60}">
      <dsp:nvSpPr>
        <dsp:cNvPr id="0" name=""/>
        <dsp:cNvSpPr/>
      </dsp:nvSpPr>
      <dsp:spPr>
        <a:xfrm>
          <a:off x="0" y="3200521"/>
          <a:ext cx="10515600" cy="108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familiarity with tools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know how to write simple programs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be ready to take more classes</a:t>
          </a:r>
        </a:p>
      </dsp:txBody>
      <dsp:txXfrm>
        <a:off x="0" y="3200521"/>
        <a:ext cx="10515600" cy="1089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1755-BB82-7A48-90EF-08B06595F3A1}">
      <dsp:nvSpPr>
        <dsp:cNvPr id="0" name=""/>
        <dsp:cNvSpPr/>
      </dsp:nvSpPr>
      <dsp:spPr>
        <a:xfrm>
          <a:off x="0" y="329319"/>
          <a:ext cx="10515600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/>
            <a:t>students will have a wide variety of backgrounds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I’m gonna assume you don’t know how to program at all (</a:t>
          </a:r>
          <a:r>
            <a:rPr lang="en-US" sz="2000" i="1" kern="1200"/>
            <a:t>yet</a:t>
          </a:r>
          <a:r>
            <a:rPr lang="en-US" sz="2000" kern="1200"/>
            <a:t>)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everything you need will be supplied – except a laptop (</a:t>
          </a:r>
          <a:r>
            <a:rPr lang="en-US" sz="2000" b="1" kern="1200"/>
            <a:t>you need this</a:t>
          </a:r>
          <a:r>
            <a:rPr lang="en-US" sz="2000" kern="1200"/>
            <a:t>!)</a:t>
          </a:r>
        </a:p>
      </dsp:txBody>
      <dsp:txXfrm>
        <a:off x="0" y="329319"/>
        <a:ext cx="10515600" cy="1512000"/>
      </dsp:txXfrm>
    </dsp:sp>
    <dsp:sp modelId="{DE0E0442-CD68-3544-834D-006B6D00D52A}">
      <dsp:nvSpPr>
        <dsp:cNvPr id="0" name=""/>
        <dsp:cNvSpPr/>
      </dsp:nvSpPr>
      <dsp:spPr>
        <a:xfrm>
          <a:off x="525780" y="34119"/>
          <a:ext cx="7360920" cy="5903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There are no pre-requisites</a:t>
          </a:r>
        </a:p>
      </dsp:txBody>
      <dsp:txXfrm>
        <a:off x="554601" y="62940"/>
        <a:ext cx="7303278" cy="532757"/>
      </dsp:txXfrm>
    </dsp:sp>
    <dsp:sp modelId="{C5AFF65E-1E1A-2646-9CB2-B23D0866CC43}">
      <dsp:nvSpPr>
        <dsp:cNvPr id="0" name=""/>
        <dsp:cNvSpPr/>
      </dsp:nvSpPr>
      <dsp:spPr>
        <a:xfrm>
          <a:off x="0" y="2244519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A26E85-45B9-2B49-A60D-9090075850CA}">
      <dsp:nvSpPr>
        <dsp:cNvPr id="0" name=""/>
        <dsp:cNvSpPr/>
      </dsp:nvSpPr>
      <dsp:spPr>
        <a:xfrm>
          <a:off x="525780" y="1949319"/>
          <a:ext cx="7360920" cy="59039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No</a:t>
          </a:r>
          <a:r>
            <a:rPr lang="en-US" sz="2000" kern="1200"/>
            <a:t> </a:t>
          </a:r>
          <a:r>
            <a:rPr lang="en-US" sz="2000" b="1" kern="1200"/>
            <a:t>textbook required</a:t>
          </a:r>
          <a:endParaRPr lang="en-US" sz="2000" kern="1200"/>
        </a:p>
      </dsp:txBody>
      <dsp:txXfrm>
        <a:off x="554601" y="1978140"/>
        <a:ext cx="7303278" cy="532757"/>
      </dsp:txXfrm>
    </dsp:sp>
    <dsp:sp modelId="{95D34F16-7225-D946-8474-DF1AAAE7FE11}">
      <dsp:nvSpPr>
        <dsp:cNvPr id="0" name=""/>
        <dsp:cNvSpPr/>
      </dsp:nvSpPr>
      <dsp:spPr>
        <a:xfrm>
          <a:off x="0" y="3151718"/>
          <a:ext cx="10515600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ask questions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follow along with your own laptop (</a:t>
          </a:r>
          <a:r>
            <a:rPr lang="en-US" sz="2000" b="1" kern="1200"/>
            <a:t>preferred</a:t>
          </a:r>
          <a:r>
            <a:rPr lang="en-US" sz="2000" kern="1200"/>
            <a:t>) or use the lab computer! </a:t>
          </a:r>
        </a:p>
      </dsp:txBody>
      <dsp:txXfrm>
        <a:off x="0" y="3151718"/>
        <a:ext cx="10515600" cy="1165500"/>
      </dsp:txXfrm>
    </dsp:sp>
    <dsp:sp modelId="{24FA673E-999F-9D46-8C0A-C16E3ED6C860}">
      <dsp:nvSpPr>
        <dsp:cNvPr id="0" name=""/>
        <dsp:cNvSpPr/>
      </dsp:nvSpPr>
      <dsp:spPr>
        <a:xfrm>
          <a:off x="525780" y="2856519"/>
          <a:ext cx="7360920" cy="59039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Classroom etiquette</a:t>
          </a:r>
        </a:p>
      </dsp:txBody>
      <dsp:txXfrm>
        <a:off x="554601" y="2885340"/>
        <a:ext cx="7303278" cy="532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852BD-2405-5B46-9F0C-580ABC4DE2D9}" type="datetimeFigureOut">
              <a:rPr lang="en-US" smtClean="0"/>
              <a:t>1/9/24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8EF1-0022-9E4A-844C-EEB9B2F40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1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3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05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1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5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9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3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1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E6EAC-D111-EF4C-877A-8983581A793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74094-5611-CD40-BF97-62B6E8F2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deanofstudents.arizona.edu/codeofacademicintegrity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naconda.com/download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elmo.sbs.arizona.edu/sandiway/#course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Lecture 1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Course Policy:</a:t>
            </a:r>
          </a:p>
          <a:p>
            <a:pPr lvl="1"/>
            <a:r>
              <a:rPr lang="en-US" dirty="0"/>
              <a:t>you may discuss homework questions with other students</a:t>
            </a:r>
          </a:p>
          <a:p>
            <a:pPr lvl="1"/>
            <a:r>
              <a:rPr lang="en-US" dirty="0"/>
              <a:t>you may use </a:t>
            </a:r>
            <a:r>
              <a:rPr lang="en-US" dirty="0" err="1"/>
              <a:t>ChatGPT</a:t>
            </a:r>
            <a:endParaRPr lang="en-US" dirty="0"/>
          </a:p>
          <a:p>
            <a:pPr lvl="1"/>
            <a:r>
              <a:rPr lang="en-US" dirty="0"/>
              <a:t>however, you must write it up yourself (in your own words, your own code etc.)</a:t>
            </a:r>
          </a:p>
          <a:p>
            <a:pPr lvl="1"/>
            <a:r>
              <a:rPr lang="en-US" dirty="0"/>
              <a:t>cite (web) references, </a:t>
            </a:r>
            <a:r>
              <a:rPr lang="en-US" dirty="0" err="1"/>
              <a:t>ChatGPT</a:t>
            </a:r>
            <a:r>
              <a:rPr lang="en-US" dirty="0"/>
              <a:t> AND your classmates (in the case of discussion)</a:t>
            </a:r>
          </a:p>
          <a:p>
            <a:pPr lvl="1"/>
            <a:r>
              <a:rPr lang="en-US" dirty="0"/>
              <a:t>Student Code of Academic Integrity: plagiarism etc.</a:t>
            </a:r>
          </a:p>
          <a:p>
            <a:pPr lvl="2"/>
            <a:r>
              <a:rPr lang="en-US" dirty="0">
                <a:hlinkClick r:id="rId2"/>
              </a:rPr>
              <a:t>http://deanofstudents.arizona.edu/codeofacademicintegrity</a:t>
            </a:r>
            <a:endParaRPr lang="en-US" dirty="0"/>
          </a:p>
          <a:p>
            <a:r>
              <a:rPr lang="en-US" dirty="0"/>
              <a:t>Revisions to the syllabus</a:t>
            </a:r>
          </a:p>
          <a:p>
            <a:pPr lvl="1"/>
            <a:r>
              <a:rPr lang="en-US" dirty="0"/>
              <a:t>“the information contained in the course syllabus, other than the grade and absence policies, may be subject to change with reasonable advance notice, as deemed appropriate by the instructor.”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4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64D7-4BE3-1145-868D-D2F13DFD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7ADFB-4924-264F-B90F-51DE7DBE6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No lectures scheduled on:</a:t>
            </a:r>
          </a:p>
          <a:p>
            <a:pPr lvl="1"/>
            <a:r>
              <a:rPr lang="en-US" dirty="0"/>
              <a:t>Tues Feb 27th: I'm away in Japan</a:t>
            </a:r>
          </a:p>
          <a:p>
            <a:pPr lvl="1"/>
            <a:r>
              <a:rPr lang="en-US" dirty="0"/>
              <a:t>Thurs Feb 29th: ditto.</a:t>
            </a:r>
          </a:p>
          <a:p>
            <a:pPr lvl="1"/>
            <a:r>
              <a:rPr lang="en-US" dirty="0"/>
              <a:t>Tues March 5th: Spring Break</a:t>
            </a:r>
          </a:p>
          <a:p>
            <a:pPr lvl="1"/>
            <a:r>
              <a:rPr lang="en-US" dirty="0"/>
              <a:t>Thurs March 7th: Spring Break</a:t>
            </a:r>
          </a:p>
          <a:p>
            <a:r>
              <a:rPr lang="en-US" dirty="0"/>
              <a:t>Pre-recorded lecture for Feb 27th</a:t>
            </a:r>
          </a:p>
          <a:p>
            <a:pPr lvl="1"/>
            <a:r>
              <a:rPr lang="en-US" dirty="0"/>
              <a:t>Homework also given out.</a:t>
            </a:r>
          </a:p>
          <a:p>
            <a:r>
              <a:rPr lang="en-US" dirty="0"/>
              <a:t>Note:</a:t>
            </a:r>
          </a:p>
          <a:p>
            <a:pPr lvl="1"/>
            <a:r>
              <a:rPr lang="en-US" dirty="0"/>
              <a:t>any other cancellation dates will be announced in due course</a:t>
            </a:r>
          </a:p>
        </p:txBody>
      </p:sp>
    </p:spTree>
    <p:extLst>
      <p:ext uri="{BB962C8B-B14F-4D97-AF65-F5344CB8AC3E}">
        <p14:creationId xmlns:p14="http://schemas.microsoft.com/office/powerpoint/2010/main" val="428971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Tools: we'll use Python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>
          <a:xfrm>
            <a:off x="938212" y="1824470"/>
            <a:ext cx="2583464" cy="3291227"/>
          </a:xfrm>
        </p:spPr>
        <p:txBody>
          <a:bodyPr>
            <a:normAutofit/>
          </a:bodyPr>
          <a:lstStyle/>
          <a:p>
            <a:r>
              <a:rPr lang="en-US" dirty="0" err="1"/>
              <a:t>python.org</a:t>
            </a:r>
            <a:r>
              <a:rPr lang="en-US" dirty="0"/>
              <a:t>: please </a:t>
            </a:r>
            <a:r>
              <a:rPr lang="en-US" b="0" dirty="0"/>
              <a:t>install python3 on your laptop (</a:t>
            </a:r>
            <a:r>
              <a:rPr lang="en-US" b="0" i="1" dirty="0"/>
              <a:t>if not already installed</a:t>
            </a:r>
            <a:r>
              <a:rPr lang="en-US" b="0" dirty="0"/>
              <a:t>)</a:t>
            </a:r>
          </a:p>
          <a:p>
            <a:r>
              <a:rPr lang="en-US" dirty="0"/>
              <a:t>need help? talk to me</a:t>
            </a:r>
            <a:endParaRPr lang="en-US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1285230" y="5341710"/>
            <a:ext cx="2283767" cy="83099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do </a:t>
            </a:r>
            <a:r>
              <a:rPr lang="en-US" sz="2400" b="1" dirty="0"/>
              <a:t>not</a:t>
            </a:r>
            <a:r>
              <a:rPr lang="en-US" sz="2400" dirty="0"/>
              <a:t> install old</a:t>
            </a:r>
          </a:p>
          <a:p>
            <a:r>
              <a:rPr lang="en-US" sz="2400" dirty="0"/>
              <a:t>Python 2.7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57569" y="3999501"/>
            <a:ext cx="900546" cy="4849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C6688CD7-6BA6-2EE4-BF6C-89AE2B165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5946" y="1823832"/>
            <a:ext cx="6951242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71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B916B-3E0A-AFCC-5930-DB5CE6ECC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654"/>
            <a:ext cx="10515600" cy="1325563"/>
          </a:xfrm>
        </p:spPr>
        <p:txBody>
          <a:bodyPr/>
          <a:lstStyle/>
          <a:p>
            <a:r>
              <a:rPr lang="en-US" dirty="0"/>
              <a:t>Tools: we'll use Python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0B3C30-62C6-747F-BDA9-61734CD26CDA}"/>
              </a:ext>
            </a:extLst>
          </p:cNvPr>
          <p:cNvSpPr txBox="1"/>
          <p:nvPr/>
        </p:nvSpPr>
        <p:spPr>
          <a:xfrm>
            <a:off x="912117" y="1852854"/>
            <a:ext cx="390701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You can also try the Anaconda version of Python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Advantage? Python packages (</a:t>
            </a:r>
            <a:r>
              <a:rPr lang="en-US" sz="2400" i="1" dirty="0"/>
              <a:t>add-ins</a:t>
            </a:r>
            <a:r>
              <a:rPr lang="en-US" sz="2400" dirty="0"/>
              <a:t>) are bundled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Don't buy! </a:t>
            </a:r>
          </a:p>
          <a:p>
            <a:r>
              <a:rPr lang="en-US" sz="2400" dirty="0">
                <a:hlinkClick r:id="rId2"/>
              </a:rPr>
              <a:t>https://www.anaconda.com/download</a:t>
            </a:r>
            <a:endParaRPr lang="en-US" sz="2400" dirty="0"/>
          </a:p>
          <a:p>
            <a:r>
              <a:rPr lang="en-US" sz="2400" dirty="0"/>
              <a:t>Scroll down until you see =&gt;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D3AF8088-6B2A-AEBE-69DC-C1A572BA8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73139" y="1595217"/>
            <a:ext cx="5928916" cy="4871060"/>
          </a:xfrm>
        </p:spPr>
      </p:pic>
    </p:spTree>
    <p:extLst>
      <p:ext uri="{BB962C8B-B14F-4D97-AF65-F5344CB8AC3E}">
        <p14:creationId xmlns:p14="http://schemas.microsoft.com/office/powerpoint/2010/main" val="189269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B5AE-F337-57AE-66F7-DEE591E2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Anaconda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0B061C5C-C875-652B-CCA5-782F880C9D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58483"/>
            <a:ext cx="5181600" cy="3685621"/>
          </a:xfrm>
          <a:ln>
            <a:solidFill>
              <a:schemeClr val="tx1"/>
            </a:solidFill>
          </a:ln>
        </p:spPr>
      </p:pic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E7E52484-A8AC-FBB1-937D-7D503881D4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59134"/>
            <a:ext cx="5181600" cy="368431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4103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6B74B6FF-3573-0E95-5898-A0D292E4BC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56139"/>
            <a:ext cx="5181600" cy="3690310"/>
          </a:xfrm>
          <a:ln>
            <a:solidFill>
              <a:schemeClr val="tx1"/>
            </a:solidFill>
          </a:ln>
        </p:spPr>
      </p:pic>
      <p:pic>
        <p:nvPicPr>
          <p:cNvPr id="9" name="Content Placeholder 8" descr="A screenshot of a software&#10;&#10;Description automatically generated">
            <a:extLst>
              <a:ext uri="{FF2B5EF4-FFF2-40B4-BE49-F238E27FC236}">
                <a16:creationId xmlns:a16="http://schemas.microsoft.com/office/drawing/2014/main" id="{50B63DE0-077E-1DBF-7F47-15F948ED65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83555"/>
            <a:ext cx="5181600" cy="3635477"/>
          </a:xfr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5C1566C-CD84-AD80-F995-A73CBA2B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Anaconda</a:t>
            </a:r>
          </a:p>
        </p:txBody>
      </p:sp>
    </p:spTree>
    <p:extLst>
      <p:ext uri="{BB962C8B-B14F-4D97-AF65-F5344CB8AC3E}">
        <p14:creationId xmlns:p14="http://schemas.microsoft.com/office/powerpoint/2010/main" val="3049810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56E7A-F9CC-CDA8-A8FB-AD63A3729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Anaconda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812B7EC5-9012-B553-B8F5-592BEDCA63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64408"/>
            <a:ext cx="5181600" cy="3673771"/>
          </a:xfrm>
          <a:ln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F8F3C-2F49-0BC9-6846-D58CB2213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4407"/>
            <a:ext cx="5181600" cy="4012555"/>
          </a:xfrm>
        </p:spPr>
        <p:txBody>
          <a:bodyPr/>
          <a:lstStyle/>
          <a:p>
            <a:r>
              <a:rPr lang="en-US" dirty="0"/>
              <a:t>If you're done</a:t>
            </a:r>
          </a:p>
          <a:p>
            <a:r>
              <a:rPr lang="en-US" dirty="0"/>
              <a:t>Test it using Terminal</a:t>
            </a:r>
          </a:p>
          <a:p>
            <a:r>
              <a:rPr lang="en-US" dirty="0">
                <a:solidFill>
                  <a:schemeClr val="accent1"/>
                </a:solidFill>
              </a:rPr>
              <a:t>Congratulations!</a:t>
            </a:r>
          </a:p>
          <a:p>
            <a:pPr lvl="1"/>
            <a:r>
              <a:rPr lang="en-US" sz="2800" dirty="0"/>
              <a:t>Homework 1 is done</a:t>
            </a:r>
          </a:p>
        </p:txBody>
      </p:sp>
    </p:spTree>
    <p:extLst>
      <p:ext uri="{BB962C8B-B14F-4D97-AF65-F5344CB8AC3E}">
        <p14:creationId xmlns:p14="http://schemas.microsoft.com/office/powerpoint/2010/main" val="28700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17E6-5E3D-204A-A0CE-A12422D2F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7CF06-3F40-1342-972A-02D5C3456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44284" cy="932768"/>
          </a:xfrm>
        </p:spPr>
        <p:txBody>
          <a:bodyPr>
            <a:normAutofit fontScale="92500"/>
          </a:bodyPr>
          <a:lstStyle/>
          <a:p>
            <a:r>
              <a:rPr lang="en-US" dirty="0"/>
              <a:t>Command line interface to the computer.</a:t>
            </a:r>
          </a:p>
          <a:p>
            <a:r>
              <a:rPr lang="en-US" dirty="0"/>
              <a:t>In MacOS, this program is in the Utilities Folder inside the Applications folder.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92C3A-17E7-9442-8271-B2F471C33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94" y="2758393"/>
            <a:ext cx="5194810" cy="3813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2B2E0-0EDC-3D48-B01B-B8B99947D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237" y="3411940"/>
            <a:ext cx="4796563" cy="3009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86E655-0015-5341-AD03-6D0E2DE76F2D}"/>
              </a:ext>
            </a:extLst>
          </p:cNvPr>
          <p:cNvSpPr txBox="1"/>
          <p:nvPr/>
        </p:nvSpPr>
        <p:spPr>
          <a:xfrm>
            <a:off x="6557237" y="2980074"/>
            <a:ext cx="383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Spotlight: top right corner spyglass</a:t>
            </a:r>
          </a:p>
        </p:txBody>
      </p:sp>
    </p:spTree>
    <p:extLst>
      <p:ext uri="{BB962C8B-B14F-4D97-AF65-F5344CB8AC3E}">
        <p14:creationId xmlns:p14="http://schemas.microsoft.com/office/powerpoint/2010/main" val="371061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B355-6391-86E5-EF61-1FA83C75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0228B-682D-BC77-CED7-1741AC4D8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Typing commands in Terminal:</a:t>
            </a:r>
          </a:p>
          <a:p>
            <a:pPr lvl="1"/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which python</a:t>
            </a:r>
          </a:p>
          <a:p>
            <a:pPr lvl="1"/>
            <a:r>
              <a:rPr lang="en-US" dirty="0"/>
              <a:t>(tells you where python is installed on your PATH)</a:t>
            </a:r>
          </a:p>
          <a:p>
            <a:pPr lvl="1"/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AC89A07-8393-8951-6523-9A6E60AD8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073" y="3581194"/>
            <a:ext cx="7442200" cy="2476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D8D15D55-82BD-1FB7-32A8-BCBE6C795144}"/>
              </a:ext>
            </a:extLst>
          </p:cNvPr>
          <p:cNvSpPr/>
          <p:nvPr/>
        </p:nvSpPr>
        <p:spPr>
          <a:xfrm>
            <a:off x="8149103" y="5379693"/>
            <a:ext cx="1789043" cy="1113182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type Control-D to exit</a:t>
            </a:r>
          </a:p>
        </p:txBody>
      </p:sp>
    </p:spTree>
    <p:extLst>
      <p:ext uri="{BB962C8B-B14F-4D97-AF65-F5344CB8AC3E}">
        <p14:creationId xmlns:p14="http://schemas.microsoft.com/office/powerpoint/2010/main" val="188082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DCFF-30DE-8344-914A-4D5FA1263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D365E-658D-B34C-BC4B-000108C6D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Windows 10/11, you can use PowerShell, type command: </a:t>
            </a:r>
            <a:r>
              <a:rPr lang="en-US" dirty="0" err="1"/>
              <a:t>py</a:t>
            </a:r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1013B37-7CA8-464D-AA10-C3333D053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000"/>
            <a:ext cx="4505709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F64E0790-0DD8-254E-8A5C-7F96D1204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868" y="2390045"/>
            <a:ext cx="5735932" cy="30439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646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-up of a blue and green background&#10;&#10;Description automatically generated">
            <a:extLst>
              <a:ext uri="{FF2B5EF4-FFF2-40B4-BE49-F238E27FC236}">
                <a16:creationId xmlns:a16="http://schemas.microsoft.com/office/drawing/2014/main" id="{C67F0BF9-198B-0FB9-DD5B-F62F5A4FD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B5521A-997D-F94A-84B7-4BE59A87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Today's Topics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F866E684-0B9E-47D3-B821-19017B4CCD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1942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0255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Python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Command line: PowerShell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36" y="2505075"/>
            <a:ext cx="4916891" cy="3684588"/>
          </a:xfrm>
          <a:ln>
            <a:solidFill>
              <a:schemeClr val="tx1"/>
            </a:solidFill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IDLE </a:t>
            </a:r>
            <a:r>
              <a:rPr lang="en-US" b="0" dirty="0"/>
              <a:t>(Integrated Development and Learning Environment)</a:t>
            </a:r>
            <a:endParaRPr lang="en-US" sz="28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88" y="2505075"/>
            <a:ext cx="3861612" cy="368458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2428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Python 3 installer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0989"/>
            <a:ext cx="5181600" cy="366060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170989"/>
            <a:ext cx="5181600" cy="3224802"/>
          </a:xfr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55BE8-A248-1B45-885A-91C047474919}"/>
              </a:ext>
            </a:extLst>
          </p:cNvPr>
          <p:cNvSpPr/>
          <p:nvPr/>
        </p:nvSpPr>
        <p:spPr>
          <a:xfrm>
            <a:off x="1863968" y="5221288"/>
            <a:ext cx="2708031" cy="784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should check this box!</a:t>
            </a:r>
          </a:p>
        </p:txBody>
      </p:sp>
    </p:spTree>
    <p:extLst>
      <p:ext uri="{BB962C8B-B14F-4D97-AF65-F5344CB8AC3E}">
        <p14:creationId xmlns:p14="http://schemas.microsoft.com/office/powerpoint/2010/main" val="28103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28BB1-2F98-EC40-8531-69AF34EC8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Variables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9A8350-93E8-E747-8CB5-1646BF9D3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346" y="2292194"/>
            <a:ext cx="6493825" cy="3652777"/>
          </a:xfr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4AC2A2-2EF3-3A49-9FE2-6D82B650E64A}"/>
              </a:ext>
            </a:extLst>
          </p:cNvPr>
          <p:cNvSpPr/>
          <p:nvPr/>
        </p:nvSpPr>
        <p:spPr>
          <a:xfrm>
            <a:off x="4857668" y="2929315"/>
            <a:ext cx="460324" cy="186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587476-F3F2-1B4A-BBCA-2455F08E48FE}"/>
              </a:ext>
            </a:extLst>
          </p:cNvPr>
          <p:cNvSpPr/>
          <p:nvPr/>
        </p:nvSpPr>
        <p:spPr>
          <a:xfrm>
            <a:off x="4857668" y="4490809"/>
            <a:ext cx="460324" cy="202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4D74D-17B9-BE47-AB3E-75EA6FA63249}"/>
              </a:ext>
            </a:extLst>
          </p:cNvPr>
          <p:cNvSpPr txBox="1"/>
          <p:nvPr/>
        </p:nvSpPr>
        <p:spPr>
          <a:xfrm>
            <a:off x="970860" y="1690688"/>
            <a:ext cx="106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you need to manually add the directory for the Python executable to your PATH</a:t>
            </a:r>
          </a:p>
        </p:txBody>
      </p:sp>
    </p:spTree>
    <p:extLst>
      <p:ext uri="{BB962C8B-B14F-4D97-AF65-F5344CB8AC3E}">
        <p14:creationId xmlns:p14="http://schemas.microsoft.com/office/powerpoint/2010/main" val="657575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uter script on a screen">
            <a:extLst>
              <a:ext uri="{FF2B5EF4-FFF2-40B4-BE49-F238E27FC236}">
                <a16:creationId xmlns:a16="http://schemas.microsoft.com/office/drawing/2014/main" id="{884F9B51-A247-6FD8-AA16-4E3B3236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981" b="97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B5B918-4215-E24E-BCCA-6B8959F5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4840F-5DD5-674D-B735-7F526441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Try to install it by next time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If you have trouble, bring your laptop to my office or to class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We won't use Python for </a:t>
            </a:r>
            <a:r>
              <a:rPr lang="en-US" sz="3200" dirty="0" err="1">
                <a:solidFill>
                  <a:srgbClr val="FFFFFF"/>
                </a:solidFill>
              </a:rPr>
              <a:t>Homeworks</a:t>
            </a:r>
            <a:r>
              <a:rPr lang="en-US" sz="3200" dirty="0">
                <a:solidFill>
                  <a:srgbClr val="FFFFFF"/>
                </a:solidFill>
              </a:rPr>
              <a:t> just yet</a:t>
            </a:r>
          </a:p>
          <a:p>
            <a:r>
              <a:rPr lang="en-US" sz="3200" i="1" dirty="0">
                <a:solidFill>
                  <a:srgbClr val="FFFFFF"/>
                </a:solidFill>
              </a:rPr>
              <a:t>We'll talk about Google's N-gram viewer next time …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24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55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932937-B450-0744-B7CA-684421939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2313" y="1466850"/>
            <a:ext cx="8490083" cy="455089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3E0011-CC75-254F-A1D1-971BDCEFB731}"/>
              </a:ext>
            </a:extLst>
          </p:cNvPr>
          <p:cNvSpPr txBox="1"/>
          <p:nvPr/>
        </p:nvSpPr>
        <p:spPr>
          <a:xfrm>
            <a:off x="4038600" y="4602163"/>
            <a:ext cx="7315200" cy="78422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i="1">
                <a:solidFill>
                  <a:srgbClr val="FFFFFF"/>
                </a:solidFill>
              </a:rPr>
              <a:t>Emma</a:t>
            </a:r>
            <a:r>
              <a:rPr lang="en-US" sz="1300">
                <a:solidFill>
                  <a:srgbClr val="FFFFFF"/>
                </a:solidFill>
              </a:rPr>
              <a:t> by Jane Austen was published in 1815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E34A1B-1C80-B840-8E53-C9ACEE19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Google: relative frequency of two spellings</a:t>
            </a:r>
          </a:p>
        </p:txBody>
      </p:sp>
    </p:spTree>
    <p:extLst>
      <p:ext uri="{BB962C8B-B14F-4D97-AF65-F5344CB8AC3E}">
        <p14:creationId xmlns:p14="http://schemas.microsoft.com/office/powerpoint/2010/main" val="297848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3398-B637-B34B-B77A-6D1795B97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words in </a:t>
            </a:r>
            <a:r>
              <a:rPr lang="en-US" i="1" dirty="0"/>
              <a:t>Moby Dick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73F48-A1EF-7946-B978-BC9F2CB4A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69239" r="-1408"/>
          <a:stretch/>
        </p:blipFill>
        <p:spPr>
          <a:xfrm>
            <a:off x="1650999" y="1569127"/>
            <a:ext cx="7315200" cy="16602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C18D6C-05C5-F741-BA65-0EAEECA57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8466" y="3107850"/>
            <a:ext cx="7611533" cy="37501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FACAEB-0B93-1F4D-9B8E-32B83A0050D1}"/>
              </a:ext>
            </a:extLst>
          </p:cNvPr>
          <p:cNvSpPr/>
          <p:nvPr/>
        </p:nvSpPr>
        <p:spPr>
          <a:xfrm>
            <a:off x="8044070" y="6215270"/>
            <a:ext cx="125895" cy="642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AB915AE5-8562-424D-87C4-302BB03686FD}"/>
              </a:ext>
            </a:extLst>
          </p:cNvPr>
          <p:cNvSpPr/>
          <p:nvPr/>
        </p:nvSpPr>
        <p:spPr>
          <a:xfrm>
            <a:off x="8709102" y="4433414"/>
            <a:ext cx="3401122" cy="852263"/>
          </a:xfrm>
          <a:prstGeom prst="borderCallout1">
            <a:avLst>
              <a:gd name="adj1" fmla="val 51902"/>
              <a:gd name="adj2" fmla="val -1776"/>
              <a:gd name="adj3" fmla="val 206736"/>
              <a:gd name="adj4" fmla="val -1666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specifically relevant to Moby Dick;</a:t>
            </a:r>
          </a:p>
          <a:p>
            <a:pPr algn="ctr"/>
            <a:r>
              <a:rPr lang="en-US" dirty="0"/>
              <a:t>other reported words are generic</a:t>
            </a:r>
          </a:p>
          <a:p>
            <a:pPr algn="ctr"/>
            <a:r>
              <a:rPr lang="en-US" dirty="0"/>
              <a:t>"</a:t>
            </a:r>
            <a:r>
              <a:rPr lang="en-US" i="1" dirty="0"/>
              <a:t>English plumbing</a:t>
            </a:r>
            <a:r>
              <a:rPr lang="en-US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00581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7CBC2-498D-264A-AE5B-E410CF008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Stylometry: compare word length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0EE28-90FC-5347-8154-D36200117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646044" cy="1550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len1s = [len1[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*10000:i*10000+10000] for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range(10)]</a:t>
            </a:r>
          </a:p>
          <a:p>
            <a:pPr marL="0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 l in len1s:</a:t>
            </a:r>
          </a:p>
          <a:p>
            <a:pPr marL="0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 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plt.hist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(l, bins=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np.arange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(min(</a:t>
            </a:r>
            <a:r>
              <a:rPr lang="en-US" sz="18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),max(</a:t>
            </a:r>
            <a:r>
              <a:rPr lang="en-US" sz="18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)+1),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histtype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='step')</a:t>
            </a:r>
          </a:p>
          <a:p>
            <a:pPr marL="0" indent="0">
              <a:buNone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plt.show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B26C52-8E49-A749-AA4C-7057646967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7676" y="3511183"/>
            <a:ext cx="4307127" cy="320293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40942-26FF-BF42-9A24-5ECC85809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222" y="3511183"/>
            <a:ext cx="4306057" cy="3207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AB4D4-F683-F742-B096-B2D1126046FA}"/>
              </a:ext>
            </a:extLst>
          </p:cNvPr>
          <p:cNvSpPr txBox="1"/>
          <p:nvPr/>
        </p:nvSpPr>
        <p:spPr>
          <a:xfrm>
            <a:off x="4596926" y="3049518"/>
            <a:ext cx="2954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</a:rPr>
              <a:t>Forensic linguistics</a:t>
            </a:r>
          </a:p>
        </p:txBody>
      </p:sp>
    </p:spTree>
    <p:extLst>
      <p:ext uri="{BB962C8B-B14F-4D97-AF65-F5344CB8AC3E}">
        <p14:creationId xmlns:p14="http://schemas.microsoft.com/office/powerpoint/2010/main" val="3340339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34A1B-1C80-B840-8E53-C9ACEE19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Concordance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E21B9-4906-9647-ADF7-9BDBCF799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4683369" cy="272879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import 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endParaRPr lang="en-US" sz="2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emma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nltk.Text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nltk.corpus.gutenberg.words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austen-emma.txt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'))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emma.concordance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("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surprize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")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Displaying 25 of 37 matches: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0432A0-47B7-7140-96E2-F56486F16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401477"/>
            <a:ext cx="8734780" cy="69373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6879F1-571A-494E-9CF2-A0964C7BD9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21569" y="1825626"/>
            <a:ext cx="6010815" cy="37877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2688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A120-613C-D042-838B-B18B9E17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frequency of occurrences of sequences of vowels in English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29C338-3883-0346-8D27-931235212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9795387" cy="5085538"/>
          </a:xfrm>
        </p:spPr>
      </p:pic>
      <p:sp>
        <p:nvSpPr>
          <p:cNvPr id="6" name="Line Callout 2 5">
            <a:extLst>
              <a:ext uri="{FF2B5EF4-FFF2-40B4-BE49-F238E27FC236}">
                <a16:creationId xmlns:a16="http://schemas.microsoft.com/office/drawing/2014/main" id="{32548033-851A-E64E-9B16-01F5F8FE004A}"/>
              </a:ext>
            </a:extLst>
          </p:cNvPr>
          <p:cNvSpPr/>
          <p:nvPr/>
        </p:nvSpPr>
        <p:spPr>
          <a:xfrm>
            <a:off x="5456903" y="3016251"/>
            <a:ext cx="1017639" cy="55285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1525"/>
              <a:gd name="adj6" fmla="val -1784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iou</a:t>
            </a:r>
            <a:endParaRPr lang="en-US" sz="2400" dirty="0"/>
          </a:p>
        </p:txBody>
      </p:sp>
      <p:sp>
        <p:nvSpPr>
          <p:cNvPr id="7" name="Line Callout 2 6">
            <a:extLst>
              <a:ext uri="{FF2B5EF4-FFF2-40B4-BE49-F238E27FC236}">
                <a16:creationId xmlns:a16="http://schemas.microsoft.com/office/drawing/2014/main" id="{094E3265-206B-A043-A540-ABEC15AB1377}"/>
              </a:ext>
            </a:extLst>
          </p:cNvPr>
          <p:cNvSpPr/>
          <p:nvPr/>
        </p:nvSpPr>
        <p:spPr>
          <a:xfrm>
            <a:off x="7202129" y="3016251"/>
            <a:ext cx="1017639" cy="55285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4193"/>
              <a:gd name="adj6" fmla="val -287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eau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62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AB178-ACCE-5FD9-DBEB-B67B743AE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Virginia Woolf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8A0A1-E16A-B179-46DA-E9E33E622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95798"/>
          </a:xfrm>
        </p:spPr>
        <p:txBody>
          <a:bodyPr/>
          <a:lstStyle/>
          <a:p>
            <a:r>
              <a:rPr lang="en-US" dirty="0"/>
              <a:t>Literary Style: </a:t>
            </a:r>
            <a:r>
              <a:rPr lang="en-US" i="1" dirty="0"/>
              <a:t>Stream of consciousness</a:t>
            </a:r>
          </a:p>
          <a:p>
            <a:pPr lvl="1"/>
            <a:r>
              <a:rPr lang="en-US" dirty="0"/>
              <a:t>we look at using </a:t>
            </a:r>
            <a:r>
              <a:rPr lang="en-US" dirty="0" err="1"/>
              <a:t>nltk</a:t>
            </a:r>
            <a:r>
              <a:rPr lang="en-US" dirty="0"/>
              <a:t> to explore this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095C4C1-5F76-791F-A31E-293B25625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786" y="2721423"/>
            <a:ext cx="6990953" cy="19566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5788D9-24DC-9086-EC31-F290AEE0D7BB}"/>
              </a:ext>
            </a:extLst>
          </p:cNvPr>
          <p:cNvSpPr txBox="1"/>
          <p:nvPr/>
        </p:nvSpPr>
        <p:spPr>
          <a:xfrm>
            <a:off x="951257" y="4834572"/>
            <a:ext cx="102894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'How fresh, how calm, stiller than this of course,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air was in the early morning; like the flap of a wave; the kiss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wave; chill and sharp and yet (for a girl of eighteen as she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was) solemn, feeling as she did, standing there at the open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window, that something awful was about to happen; looking at the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flowers, at the trees with the smoke winding off them and the rooks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rising, falling; standing and looking until Peter Walsh said,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"Musing among the vegetables?"'</a:t>
            </a:r>
          </a:p>
        </p:txBody>
      </p:sp>
    </p:spTree>
    <p:extLst>
      <p:ext uri="{BB962C8B-B14F-4D97-AF65-F5344CB8AC3E}">
        <p14:creationId xmlns:p14="http://schemas.microsoft.com/office/powerpoint/2010/main" val="18299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Administrivia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368E0E2-8B88-4ACE-AEED-5F575E16EC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51606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9459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927D-9EB1-4F02-E98E-92DFA684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/>
              <a:t>Mrs. Dalloway </a:t>
            </a:r>
            <a:r>
              <a:rPr lang="en-US" sz="4000" dirty="0"/>
              <a:t>vs. Brown Corpus Fiction Top25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C87AC3B6-54F0-3137-3E75-208EA95F6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6985" y="1708938"/>
            <a:ext cx="9398030" cy="4783937"/>
          </a:xfrm>
        </p:spPr>
      </p:pic>
    </p:spTree>
    <p:extLst>
      <p:ext uri="{BB962C8B-B14F-4D97-AF65-F5344CB8AC3E}">
        <p14:creationId xmlns:p14="http://schemas.microsoft.com/office/powerpoint/2010/main" val="996621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66E8-47B4-2941-9C07-9E4D1E19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Famous Buffalo sentence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1CB54C-B407-F045-BD03-D75D38BFA5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9432"/>
            <a:ext cx="5181600" cy="4343724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06C71C-D358-A94A-BB94-D352671A1A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considered grammatical, and </a:t>
            </a:r>
          </a:p>
          <a:p>
            <a:r>
              <a:rPr lang="en-US" dirty="0"/>
              <a:t>makes sense</a:t>
            </a:r>
          </a:p>
          <a:p>
            <a:r>
              <a:rPr lang="en-US" dirty="0"/>
              <a:t>but hard to parse even for native speakers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8 consecutive occurrences of the word </a:t>
            </a:r>
            <a:r>
              <a:rPr lang="en-US" i="1" dirty="0"/>
              <a:t>buffalo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20ED3-7E9A-4A4B-A1F4-5998BF1E10F9}"/>
              </a:ext>
            </a:extLst>
          </p:cNvPr>
          <p:cNvSpPr txBox="1"/>
          <p:nvPr/>
        </p:nvSpPr>
        <p:spPr>
          <a:xfrm>
            <a:off x="732183" y="6246504"/>
            <a:ext cx="7427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picture borrowed from Analytical Grammar/Grammar Planet on Facebook, who borrowed it from somewhere else...</a:t>
            </a:r>
          </a:p>
        </p:txBody>
      </p:sp>
    </p:spTree>
    <p:extLst>
      <p:ext uri="{BB962C8B-B14F-4D97-AF65-F5344CB8AC3E}">
        <p14:creationId xmlns:p14="http://schemas.microsoft.com/office/powerpoint/2010/main" val="20628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01F0-35FB-F432-4DC4-EB3A1B5A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Free Grammar Parsing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F688BCAF-E668-455C-5BEC-F19519E580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1469" y="2537204"/>
            <a:ext cx="2189295" cy="3440321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63360C-0BB6-EFDE-E17C-7905D8178000}"/>
              </a:ext>
            </a:extLst>
          </p:cNvPr>
          <p:cNvSpPr txBox="1"/>
          <p:nvPr/>
        </p:nvSpPr>
        <p:spPr>
          <a:xfrm>
            <a:off x="951470" y="2026508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buffalo.txt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8" name="Content Placeholder 5" descr="Chart, diagram&#10;&#10;Description automatically generated">
            <a:extLst>
              <a:ext uri="{FF2B5EF4-FFF2-40B4-BE49-F238E27FC236}">
                <a16:creationId xmlns:a16="http://schemas.microsoft.com/office/drawing/2014/main" id="{E940C00D-BAC9-D332-F6D4-5F5603C907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22334" y="2304869"/>
            <a:ext cx="6605301" cy="367265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0169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D7FE1-6A7B-0F4B-83A5-D88D7B29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 relations: types of dogs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8DF3A3-BC09-DD46-99AE-C5B13D86DF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0492" y="2863635"/>
            <a:ext cx="5181600" cy="32098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5F6E44-666A-ED49-BBC8-CADC769B55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65955"/>
            <a:ext cx="5181600" cy="4070677"/>
          </a:xfr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657CF6-F4D8-164E-9BD1-72D61F07DC1D}"/>
              </a:ext>
            </a:extLst>
          </p:cNvPr>
          <p:cNvSpPr txBox="1"/>
          <p:nvPr/>
        </p:nvSpPr>
        <p:spPr>
          <a:xfrm>
            <a:off x="640492" y="1927787"/>
            <a:ext cx="3517310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dog = 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wn.synset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('dog.n.01')</a:t>
            </a:r>
          </a:p>
          <a:p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graph = 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hyponym_graph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(dog)</a:t>
            </a:r>
          </a:p>
          <a:p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graph_draw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(graph)</a:t>
            </a:r>
          </a:p>
        </p:txBody>
      </p:sp>
    </p:spTree>
    <p:extLst>
      <p:ext uri="{BB962C8B-B14F-4D97-AF65-F5344CB8AC3E}">
        <p14:creationId xmlns:p14="http://schemas.microsoft.com/office/powerpoint/2010/main" val="2134968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3B6B5C9-BE23-4C39-92DF-62F5C1B96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25FCA-1B31-D54D-B882-10F5B274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662399"/>
            <a:ext cx="3384000" cy="149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/>
              <a:t>WordNet relations: parts of a car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33887F-5725-499E-8BC5-19BEFD54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51F68D6-DC6F-411C-AC90-625926C1F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237141AF-5F53-4F17-BC2C-4CD50626F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78845E8-FB70-C34D-9743-F229D06FA0CA}"/>
              </a:ext>
            </a:extLst>
          </p:cNvPr>
          <p:cNvSpPr txBox="1"/>
          <p:nvPr/>
        </p:nvSpPr>
        <p:spPr>
          <a:xfrm>
            <a:off x="1251678" y="2286001"/>
            <a:ext cx="3384000" cy="384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from nltk.corpus import wordnet as wn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c = wn.synset('car.n.01')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g = graph(c, 'part_meronyms')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graph_draw(g)</a:t>
            </a:r>
          </a:p>
        </p:txBody>
      </p:sp>
      <p:pic>
        <p:nvPicPr>
          <p:cNvPr id="4" name="Content Placeholder 23">
            <a:extLst>
              <a:ext uri="{FF2B5EF4-FFF2-40B4-BE49-F238E27FC236}">
                <a16:creationId xmlns:a16="http://schemas.microsoft.com/office/drawing/2014/main" id="{1A384FBD-1BA6-E34C-8710-B071BAA29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3" r="-2" b="-2"/>
          <a:stretch/>
        </p:blipFill>
        <p:spPr>
          <a:xfrm>
            <a:off x="5158154" y="643469"/>
            <a:ext cx="6389438" cy="55710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08108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Administrivia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FC201F-42A8-4B11-AAF3-806647F926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11038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8241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Administrivia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Slides will be available just before each class:</a:t>
            </a:r>
          </a:p>
          <a:p>
            <a:pPr lvl="1"/>
            <a:r>
              <a:rPr lang="en-US">
                <a:hlinkClick r:id="rId2"/>
              </a:rPr>
              <a:t>sandiway.arizona.edu/#courses</a:t>
            </a:r>
            <a:endParaRPr lang="en-US"/>
          </a:p>
          <a:p>
            <a:pPr lvl="1"/>
            <a:r>
              <a:rPr lang="en-US"/>
              <a:t>may be updated after each class (corrections; clarifications etc.)</a:t>
            </a:r>
          </a:p>
        </p:txBody>
      </p:sp>
      <p:pic>
        <p:nvPicPr>
          <p:cNvPr id="5" name="Picture 4" descr="A close up of a document&#10;&#10;Description automatically generated">
            <a:extLst>
              <a:ext uri="{FF2B5EF4-FFF2-40B4-BE49-F238E27FC236}">
                <a16:creationId xmlns:a16="http://schemas.microsoft.com/office/drawing/2014/main" id="{E0C4047D-291E-3CA7-A5CE-2B95040EF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377" y="3143061"/>
            <a:ext cx="5957742" cy="31688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007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62399"/>
            <a:ext cx="4357499" cy="1494000"/>
          </a:xfrm>
        </p:spPr>
        <p:txBody>
          <a:bodyPr anchor="t">
            <a:normAutofit/>
          </a:bodyPr>
          <a:lstStyle/>
          <a:p>
            <a:r>
              <a:rPr lang="en-US"/>
              <a:t>Administrivia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902" y="1893535"/>
            <a:ext cx="4170818" cy="3844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Lectures will be recorded using the Panopto system </a:t>
            </a:r>
          </a:p>
          <a:p>
            <a:pPr lvl="1"/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accessible via the course webpage via a browser</a:t>
            </a:r>
          </a:p>
          <a:p>
            <a:pPr lvl="1"/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(video, laptop screen, synchronized slides, keyword search)</a:t>
            </a:r>
          </a:p>
          <a:p>
            <a:pPr lvl="1"/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(successful) recordings of the lectures </a:t>
            </a:r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not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alpha val="60000"/>
                  </a:schemeClr>
                </a:solidFill>
              </a:rPr>
              <a:t>guaranteed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B681C1-D9D7-57DD-08AB-ECE73ED3B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344" y="1583276"/>
            <a:ext cx="6583576" cy="4287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501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/>
              <a:t>Homeworks</a:t>
            </a:r>
            <a:endParaRPr lang="en-US" b="1" dirty="0"/>
          </a:p>
          <a:p>
            <a:r>
              <a:rPr lang="en-US" dirty="0"/>
              <a:t>approx. 10 </a:t>
            </a:r>
            <a:r>
              <a:rPr lang="en-US" dirty="0" err="1"/>
              <a:t>homeworks</a:t>
            </a:r>
            <a:r>
              <a:rPr lang="en-US" dirty="0"/>
              <a:t> in total  (</a:t>
            </a:r>
            <a:r>
              <a:rPr lang="en-US" b="1" dirty="0"/>
              <a:t>70%</a:t>
            </a:r>
            <a:r>
              <a:rPr lang="en-US" dirty="0"/>
              <a:t> of the grade)</a:t>
            </a:r>
          </a:p>
          <a:p>
            <a:r>
              <a:rPr lang="en-US" dirty="0"/>
              <a:t>homework schedule: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homeworks</a:t>
            </a:r>
            <a:r>
              <a:rPr lang="en-US" dirty="0"/>
              <a:t> will be introduced in class and discussed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homeworks</a:t>
            </a:r>
            <a:r>
              <a:rPr lang="en-US" dirty="0"/>
              <a:t> will be </a:t>
            </a:r>
            <a:r>
              <a:rPr lang="en-US" b="1" dirty="0"/>
              <a:t>reviewed</a:t>
            </a:r>
            <a:r>
              <a:rPr lang="en-US" dirty="0"/>
              <a:t> in class </a:t>
            </a:r>
          </a:p>
          <a:p>
            <a:pPr lvl="1"/>
            <a:r>
              <a:rPr lang="en-US" dirty="0"/>
              <a:t>Example: if handed out on a </a:t>
            </a:r>
            <a:r>
              <a:rPr lang="en-US" b="1" dirty="0"/>
              <a:t>Thursday</a:t>
            </a:r>
            <a:r>
              <a:rPr lang="en-US" dirty="0"/>
              <a:t>, will be reviewed </a:t>
            </a:r>
            <a:r>
              <a:rPr lang="en-US" b="1" dirty="0">
                <a:solidFill>
                  <a:srgbClr val="FF0000"/>
                </a:solidFill>
              </a:rPr>
              <a:t>next Tuesday</a:t>
            </a:r>
            <a:r>
              <a:rPr lang="en-US" dirty="0"/>
              <a:t> in class. Hence homework will be due by midnight on Monday night prior to class </a:t>
            </a:r>
            <a:r>
              <a:rPr lang="en-US" i="1" dirty="0"/>
              <a:t>unless otherwise specified</a:t>
            </a:r>
          </a:p>
          <a:p>
            <a:pPr lvl="1"/>
            <a:r>
              <a:rPr lang="en-US" dirty="0"/>
              <a:t>Example: short </a:t>
            </a:r>
            <a:r>
              <a:rPr lang="en-US" dirty="0" err="1"/>
              <a:t>homeworks</a:t>
            </a:r>
            <a:r>
              <a:rPr lang="en-US" dirty="0"/>
              <a:t> may be assigned on a </a:t>
            </a:r>
            <a:r>
              <a:rPr lang="en-US" b="1" dirty="0"/>
              <a:t>Tuesday</a:t>
            </a:r>
            <a:r>
              <a:rPr lang="en-US" dirty="0"/>
              <a:t> and due by midnight </a:t>
            </a:r>
            <a:r>
              <a:rPr lang="en-US" b="1" dirty="0"/>
              <a:t>Wednesday</a:t>
            </a:r>
            <a:r>
              <a:rPr lang="en-US" dirty="0"/>
              <a:t> (reviewed on </a:t>
            </a:r>
            <a:r>
              <a:rPr lang="en-US" b="1" dirty="0"/>
              <a:t>Thursday</a:t>
            </a:r>
            <a:r>
              <a:rPr lang="en-US" dirty="0"/>
              <a:t>)</a:t>
            </a:r>
            <a:endParaRPr lang="en-US" i="1" dirty="0"/>
          </a:p>
          <a:p>
            <a:pPr lvl="1"/>
            <a:r>
              <a:rPr lang="en-US" b="1" dirty="0"/>
              <a:t>late policy</a:t>
            </a:r>
            <a:r>
              <a:rPr lang="en-US" dirty="0"/>
              <a:t>: </a:t>
            </a:r>
            <a:r>
              <a:rPr lang="en-US" i="1" dirty="0"/>
              <a:t>none, </a:t>
            </a:r>
            <a:r>
              <a:rPr lang="en-US" dirty="0"/>
              <a:t>if you will be away: let's make prior arrangements</a:t>
            </a:r>
          </a:p>
        </p:txBody>
      </p:sp>
    </p:spTree>
    <p:extLst>
      <p:ext uri="{BB962C8B-B14F-4D97-AF65-F5344CB8AC3E}">
        <p14:creationId xmlns:p14="http://schemas.microsoft.com/office/powerpoint/2010/main" val="1755712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Term project (e.g. do an experiment using the tools or build some cool application)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/>
              <a:t>30% </a:t>
            </a:r>
            <a:r>
              <a:rPr lang="en-US" dirty="0"/>
              <a:t>of the grade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don't worry, there'll be lots of opportunities for projects</a:t>
            </a:r>
          </a:p>
          <a:p>
            <a:r>
              <a:rPr lang="en-US" dirty="0"/>
              <a:t>Office hours: by appointment (send email; try walk-in)</a:t>
            </a:r>
          </a:p>
          <a:p>
            <a:pPr lvl="1"/>
            <a:r>
              <a:rPr lang="en-US" dirty="0"/>
              <a:t>attempt </a:t>
            </a:r>
            <a:r>
              <a:rPr lang="en-US" dirty="0" err="1"/>
              <a:t>homeworks</a:t>
            </a:r>
            <a:r>
              <a:rPr lang="en-US" dirty="0"/>
              <a:t> as early as possible</a:t>
            </a:r>
          </a:p>
          <a:p>
            <a:pPr lvl="1"/>
            <a:r>
              <a:rPr lang="en-US" dirty="0"/>
              <a:t>gives you extra time to ask clarification questions</a:t>
            </a:r>
          </a:p>
          <a:p>
            <a:pPr lvl="1"/>
            <a:r>
              <a:rPr lang="en-US" dirty="0"/>
              <a:t>bring laptop if something is not working</a:t>
            </a:r>
          </a:p>
          <a:p>
            <a:r>
              <a:rPr lang="en-US" dirty="0"/>
              <a:t>After class (short questions; clarifications): </a:t>
            </a:r>
          </a:p>
          <a:p>
            <a:pPr lvl="1"/>
            <a:r>
              <a:rPr lang="en-US" dirty="0"/>
              <a:t>please ask during class time</a:t>
            </a:r>
          </a:p>
        </p:txBody>
      </p:sp>
    </p:spTree>
    <p:extLst>
      <p:ext uri="{BB962C8B-B14F-4D97-AF65-F5344CB8AC3E}">
        <p14:creationId xmlns:p14="http://schemas.microsoft.com/office/powerpoint/2010/main" val="115635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Homeworks</a:t>
            </a:r>
            <a:endParaRPr lang="en-US" b="1" dirty="0"/>
          </a:p>
          <a:p>
            <a:r>
              <a:rPr lang="en-US" dirty="0"/>
              <a:t>Submit by email </a:t>
            </a:r>
          </a:p>
          <a:p>
            <a:pPr lvl="1"/>
            <a:r>
              <a:rPr lang="en-US" dirty="0" err="1"/>
              <a:t>sandiway@arizona.edu</a:t>
            </a:r>
            <a:endParaRPr lang="en-US" dirty="0"/>
          </a:p>
          <a:p>
            <a:pPr lvl="1"/>
            <a:r>
              <a:rPr lang="en-US" dirty="0"/>
              <a:t>Subject line: e.g. </a:t>
            </a:r>
            <a:r>
              <a:rPr lang="en-US" dirty="0">
                <a:solidFill>
                  <a:srgbClr val="FF0000"/>
                </a:solidFill>
              </a:rPr>
              <a:t>388 Homework # Your Name</a:t>
            </a:r>
          </a:p>
          <a:p>
            <a:r>
              <a:rPr lang="en-US" b="1" dirty="0"/>
              <a:t>ONE</a:t>
            </a:r>
            <a:r>
              <a:rPr lang="en-US" dirty="0"/>
              <a:t> PDF file containing everything</a:t>
            </a:r>
          </a:p>
          <a:p>
            <a:pPr lvl="1"/>
            <a:r>
              <a:rPr lang="en-US" b="1" dirty="0"/>
              <a:t>no</a:t>
            </a:r>
            <a:r>
              <a:rPr lang="en-US" dirty="0"/>
              <a:t> .docx; use cut and paste; screenshots etc.</a:t>
            </a:r>
          </a:p>
          <a:p>
            <a:pPr lvl="1"/>
            <a:r>
              <a:rPr lang="en-US" b="1" dirty="0"/>
              <a:t>not</a:t>
            </a:r>
            <a:r>
              <a:rPr lang="en-US" dirty="0"/>
              <a:t> one document per homework question</a:t>
            </a:r>
          </a:p>
          <a:p>
            <a:pPr lvl="1"/>
            <a:r>
              <a:rPr lang="en-US" dirty="0"/>
              <a:t>code may be requested (if so </a:t>
            </a:r>
            <a:r>
              <a:rPr lang="en-US" i="1" dirty="0"/>
              <a:t>submit as a separate attachment to homework email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5010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1300</Words>
  <Application>Microsoft Macintosh PowerPoint</Application>
  <PresentationFormat>Widescreen</PresentationFormat>
  <Paragraphs>170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Menlo</vt:lpstr>
      <vt:lpstr>Times New Roman</vt:lpstr>
      <vt:lpstr>Office Theme</vt:lpstr>
      <vt:lpstr>LING 388: Computers and Language</vt:lpstr>
      <vt:lpstr>Today's Topics</vt:lpstr>
      <vt:lpstr>Administrivia</vt:lpstr>
      <vt:lpstr>Administrivia</vt:lpstr>
      <vt:lpstr>Administrivia</vt:lpstr>
      <vt:lpstr>Administrivia</vt:lpstr>
      <vt:lpstr>Administrivia</vt:lpstr>
      <vt:lpstr>Administrivia</vt:lpstr>
      <vt:lpstr>Administrivia</vt:lpstr>
      <vt:lpstr>Administrivia</vt:lpstr>
      <vt:lpstr>Administrivia</vt:lpstr>
      <vt:lpstr>Tools: we'll use Python</vt:lpstr>
      <vt:lpstr>Tools: we'll use Python</vt:lpstr>
      <vt:lpstr>Anaconda</vt:lpstr>
      <vt:lpstr>Anaconda</vt:lpstr>
      <vt:lpstr>Anaconda</vt:lpstr>
      <vt:lpstr>Terminal</vt:lpstr>
      <vt:lpstr>Terminal</vt:lpstr>
      <vt:lpstr>Terminal</vt:lpstr>
      <vt:lpstr>Running Python</vt:lpstr>
      <vt:lpstr>Running the Python 3 installer</vt:lpstr>
      <vt:lpstr>Environment Variables</vt:lpstr>
      <vt:lpstr>Introduction</vt:lpstr>
      <vt:lpstr>Google: relative frequency of two spellings</vt:lpstr>
      <vt:lpstr>Distribution of words in Moby Dick</vt:lpstr>
      <vt:lpstr>Stylometry: compare word length distribution</vt:lpstr>
      <vt:lpstr>Concordance</vt:lpstr>
      <vt:lpstr>Counting frequency of occurrences of sequences of vowels in English</vt:lpstr>
      <vt:lpstr>Virginia Woolf</vt:lpstr>
      <vt:lpstr>Mrs. Dalloway vs. Brown Corpus Fiction Top25</vt:lpstr>
      <vt:lpstr>Famous Buffalo sentence</vt:lpstr>
      <vt:lpstr>Context Free Grammar Parsing</vt:lpstr>
      <vt:lpstr>WordNet relations: types of dogs</vt:lpstr>
      <vt:lpstr>WordNet relations: parts of a car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Microsoft Office User</dc:creator>
  <cp:lastModifiedBy>sandiway@mac.com</cp:lastModifiedBy>
  <cp:revision>30</cp:revision>
  <cp:lastPrinted>2020-01-15T19:45:58Z</cp:lastPrinted>
  <dcterms:created xsi:type="dcterms:W3CDTF">2018-01-11T01:46:39Z</dcterms:created>
  <dcterms:modified xsi:type="dcterms:W3CDTF">2024-01-09T17:54:56Z</dcterms:modified>
</cp:coreProperties>
</file>