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2" r:id="rId2"/>
    <p:sldId id="313" r:id="rId3"/>
    <p:sldId id="314" r:id="rId4"/>
    <p:sldId id="315" r:id="rId5"/>
    <p:sldId id="316" r:id="rId6"/>
    <p:sldId id="317" r:id="rId7"/>
    <p:sldId id="318" r:id="rId8"/>
    <p:sldId id="320" r:id="rId9"/>
    <p:sldId id="319" r:id="rId10"/>
    <p:sldId id="321" r:id="rId11"/>
    <p:sldId id="322" r:id="rId12"/>
    <p:sldId id="323" r:id="rId13"/>
    <p:sldId id="32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5B9B7-E3F9-9516-A3EE-D4F860B67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81AB6-5F11-D057-25C7-5F7E20573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18F13-D934-8F3D-A43C-067B61D2A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E249-01BF-1285-D64C-DB1116EF3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F4FF1-5084-6871-BA5B-BBEC93AB0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6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089-C575-ED10-292C-057664238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EEC06-29D4-A224-5201-2BFB97C1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F501B-9870-99BF-2BD4-6D3B282B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36CC-B110-FC7D-CADF-255333879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F85B4-01BD-6438-36C7-C818D985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4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32242-BBDF-079F-5B11-8700EABA7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6FFED-054F-34E7-0C81-C07B779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E348E-B51F-430D-53E1-3A9E9753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325FF-2A6A-4CED-0AA3-CD5894BD5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693E-8EAB-9E64-B54C-7C6799C3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A313-58F8-91B2-748E-9CBCE992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98E3D-1777-3F19-0F05-614AD571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7CD0C-3088-4240-BE9D-A2AB0971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AF954-1A19-CFB3-B3AE-C767E5C2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01012-A844-3E4D-7F96-B81A0D6C8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45F2A-2B8C-F3CC-C780-2D6E351C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02D9E-6AB3-1725-30DA-07084B2C9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FF87E-68AA-5F0C-5604-81978DD5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CF90-EB51-3BEE-CDE3-8ACFB082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1888-C968-9F58-C084-48658C3D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3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47D4-B9EA-6B1B-D7B3-546CA29D6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7F221-FFDC-3B1E-D56A-CAA8AB275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B2432-D5F1-8C27-B7E4-11BD42862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606ED-E289-24B7-3BE5-9B0C7EEE6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2CC0FE-CA11-8148-734A-9138952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50D25-A0CA-85AC-4210-07BF9C5B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9995-19CD-A255-0798-E1DBA5DF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7613B-5DAC-5582-AE2D-9043C2891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E0A5-17C7-DD2F-A89E-C516D6DF0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FDFBF-2723-BD2E-99AD-1786ACB70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D35FEA-AADE-38BE-9BB1-2B4D676065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2FFB0-76A6-80CF-3F21-531E7FEE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3AA5E-CB91-DB2B-5778-26986358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36373-2DBA-8386-4054-D73041269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E82B-43B7-59EC-748B-ADA5638E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F7F254-78C5-EC0F-96B7-132DEFB7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05A09-8A07-788F-D188-F2127FBBA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0010C-08A6-B530-AF5F-2DB1E081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07908-5314-0AE6-A27B-B042AD069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56C97-807B-620F-66FD-9CB55150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1E7EC1-EAC8-6F1B-01C7-81940B0E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D06E6-1338-E632-E4E5-A1452B0B2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CB60A-CEEE-CAF7-DE85-C1462B290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947D-D1ED-4646-F472-7AA6055A6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AC71D-3167-88F3-C17C-395A0423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9D98D-6B42-6389-0359-FE2674A9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E096-0FF9-AC4A-6575-2D265C72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1B11E-C359-9B4F-84EE-3071407F9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935358-86F6-8522-37B0-C4085EC9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269F-41D3-E198-099F-F0D370F15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E4AE8-D64B-47F3-23EE-3090262A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D596-42B0-AC05-FAAE-0377E0F85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7DFCA1-F102-BDC1-B7FF-F7A4D9C4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1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72A832-887F-86F5-014D-DF26284A3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42F3B-7445-C656-980B-A9A2CD680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4DC85-9640-EA6C-EB30-0275FEE26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D8810-BA89-9B46-9AE9-47D201B2BC85}" type="datetimeFigureOut">
              <a:rPr lang="en-US" smtClean="0"/>
              <a:t>1/22/24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FEB1E-C60E-90FD-5EBD-80F1576A9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4BE6F-E7FC-BEC7-7960-7F473EF8B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02FEA-E11E-C746-940E-24729937C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oun#Proper_nouns_and_common_noun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n.wikipedia.org/wiki/Verb_phrase" TargetMode="External"/><Relationship Id="rId2" Type="http://schemas.openxmlformats.org/officeDocument/2006/relationships/hyperlink" Target="https://en.wikipedia.org/wiki/Buffalo_buffalo_Buffalo_buffalo_buffalo_buffalo_Buffalo_buffal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Relative_clause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en.wikipedia.org/wiki/Noun_phrase" TargetMode="External"/><Relationship Id="rId10" Type="http://schemas.openxmlformats.org/officeDocument/2006/relationships/hyperlink" Target="https://en.wikipedia.org/wiki/Verb" TargetMode="External"/><Relationship Id="rId4" Type="http://schemas.openxmlformats.org/officeDocument/2006/relationships/hyperlink" Target="https://en.wikipedia.org/wiki/Sentence_(linguistics)" TargetMode="External"/><Relationship Id="rId9" Type="http://schemas.openxmlformats.org/officeDocument/2006/relationships/hyperlink" Target="https://en.wikipedia.org/wiki/Nou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9A0B28-641F-222B-F029-AE55E831A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Generative AI and Language Understanding: Part 7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287A60-265C-BD5F-9B5A-43F143B0A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Sandiway</a:t>
            </a:r>
            <a:r>
              <a:rPr lang="en-US" dirty="0"/>
              <a:t> Fong</a:t>
            </a:r>
          </a:p>
          <a:p>
            <a:r>
              <a:rPr lang="en-US" dirty="0"/>
              <a:t>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334445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8DD6-3434-33EF-5DFD-6DFD1BA5B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4562-AB14-F681-F284-1DE9DC5B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9523"/>
          </a:xfrm>
        </p:spPr>
        <p:txBody>
          <a:bodyPr/>
          <a:lstStyle/>
          <a:p>
            <a:r>
              <a:rPr lang="en-US" dirty="0"/>
              <a:t>We have added three more </a:t>
            </a:r>
            <a:r>
              <a:rPr lang="en-US" i="1" dirty="0"/>
              <a:t>buffalo</a:t>
            </a:r>
            <a:r>
              <a:rPr lang="en-US" dirty="0"/>
              <a:t> words to the sentence.</a:t>
            </a:r>
          </a:p>
        </p:txBody>
      </p:sp>
      <p:pic>
        <p:nvPicPr>
          <p:cNvPr id="5" name="Picture 4" descr="A close up of text&#10;&#10;Description automatically generated">
            <a:extLst>
              <a:ext uri="{FF2B5EF4-FFF2-40B4-BE49-F238E27FC236}">
                <a16:creationId xmlns:a16="http://schemas.microsoft.com/office/drawing/2014/main" id="{6B9CBD39-614D-7C4F-F390-F4654CE14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708" y="2651919"/>
            <a:ext cx="7378700" cy="2222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1535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DFD55-9B6F-F00A-DB74-0454EBDFA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pic>
        <p:nvPicPr>
          <p:cNvPr id="5" name="Content Placeholder 4" descr="A text on a white background&#10;&#10;Description automatically generated">
            <a:extLst>
              <a:ext uri="{FF2B5EF4-FFF2-40B4-BE49-F238E27FC236}">
                <a16:creationId xmlns:a16="http://schemas.microsoft.com/office/drawing/2014/main" id="{A8918C7A-0D22-61D9-4E12-BC0FAE459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295" y="2138259"/>
            <a:ext cx="7467600" cy="3606800"/>
          </a:xfrm>
          <a:ln>
            <a:solidFill>
              <a:schemeClr val="tx1"/>
            </a:solidFill>
          </a:ln>
        </p:spPr>
      </p:pic>
      <p:sp>
        <p:nvSpPr>
          <p:cNvPr id="6" name="Left Arrow Callout 5">
            <a:extLst>
              <a:ext uri="{FF2B5EF4-FFF2-40B4-BE49-F238E27FC236}">
                <a16:creationId xmlns:a16="http://schemas.microsoft.com/office/drawing/2014/main" id="{1DA8955B-24E1-A656-EB06-DBE8926B5A1A}"/>
              </a:ext>
            </a:extLst>
          </p:cNvPr>
          <p:cNvSpPr/>
          <p:nvPr/>
        </p:nvSpPr>
        <p:spPr>
          <a:xfrm>
            <a:off x="7871791" y="3528391"/>
            <a:ext cx="4045226" cy="178904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6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Incorrect!</a:t>
            </a:r>
          </a:p>
          <a:p>
            <a:pPr algn="ctr"/>
            <a:r>
              <a:rPr lang="en-US" sz="2800" dirty="0"/>
              <a:t>Same response as for the 8 </a:t>
            </a:r>
            <a:r>
              <a:rPr lang="en-US" sz="2800" i="1" dirty="0"/>
              <a:t>buffalo</a:t>
            </a:r>
            <a:r>
              <a:rPr lang="en-US" sz="2800" dirty="0"/>
              <a:t> sentence.</a:t>
            </a:r>
          </a:p>
        </p:txBody>
      </p:sp>
    </p:spTree>
    <p:extLst>
      <p:ext uri="{BB962C8B-B14F-4D97-AF65-F5344CB8AC3E}">
        <p14:creationId xmlns:p14="http://schemas.microsoft.com/office/powerpoint/2010/main" val="21497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4C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F7C73-7672-DE65-96B5-2349BBD6A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ChatGPT-4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5BC9257C-0771-C051-D9CE-582B627C5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402" y="636373"/>
            <a:ext cx="8274452" cy="558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55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5BE1AB-06E8-CD18-1F90-5FFCBADEE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2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8B3F1E-ADB3-0722-52A2-71041B45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ChatGPT-4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1DA7D79-7ECD-962A-8D1F-727D677BC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466" y="633868"/>
            <a:ext cx="7929454" cy="559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5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3D12A-3E1F-5407-09AA-BB987BF60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F3E34-640D-04BA-DB0D-ABE6292AB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494045"/>
          </a:xfrm>
        </p:spPr>
        <p:txBody>
          <a:bodyPr/>
          <a:lstStyle/>
          <a:p>
            <a:r>
              <a:rPr lang="en-US" dirty="0"/>
              <a:t>Wikipedia page:</a:t>
            </a:r>
          </a:p>
          <a:p>
            <a:pPr lvl="1"/>
            <a:r>
              <a:rPr lang="en-US" sz="1600" dirty="0">
                <a:hlinkClick r:id="rId2"/>
              </a:rPr>
              <a:t>https://en.wikipedia.org/wiki/Buffalo_buffalo_Buffalo_buffalo_buffalo_buffalo_Buffalo_buffalo</a:t>
            </a:r>
            <a:endParaRPr lang="en-US" sz="1600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BF5113-D897-2F20-638F-BB72B6099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79645"/>
          </a:xfrm>
        </p:spPr>
        <p:txBody>
          <a:bodyPr/>
          <a:lstStyle/>
          <a:p>
            <a:r>
              <a:rPr lang="en-US" dirty="0"/>
              <a:t>Parse: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9250C95-98A3-1E37-9DF8-8B3E3C461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953" y="2405270"/>
            <a:ext cx="5034247" cy="27688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63E137-8E0D-8910-BADD-C76BE9A60BB7}"/>
              </a:ext>
            </a:extLst>
          </p:cNvPr>
          <p:cNvSpPr txBox="1"/>
          <p:nvPr/>
        </p:nvSpPr>
        <p:spPr>
          <a:xfrm>
            <a:off x="5830959" y="5430585"/>
            <a:ext cx="56752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S =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hlinkClick r:id="rId4" tooltip="Sentence (linguistics)"/>
              </a:rPr>
              <a:t>sentence</a:t>
            </a:r>
            <a:r>
              <a:rPr lang="en-US" dirty="0">
                <a:solidFill>
                  <a:srgbClr val="0B0080"/>
                </a:solidFill>
              </a:rPr>
              <a:t>, </a:t>
            </a:r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NP =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hlinkClick r:id="rId5" tooltip="Noun phrase"/>
              </a:rPr>
              <a:t>noun phrase</a:t>
            </a:r>
            <a:r>
              <a:rPr lang="en-US" b="0" i="0" u="none" strike="noStrike" dirty="0">
                <a:solidFill>
                  <a:srgbClr val="0B0080"/>
                </a:solidFill>
                <a:effectLst/>
              </a:rPr>
              <a:t>, </a:t>
            </a:r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RC =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hlinkClick r:id="rId6" tooltip="Relative clause"/>
              </a:rPr>
              <a:t>relative clause</a:t>
            </a:r>
            <a:br>
              <a:rPr lang="en-US" dirty="0"/>
            </a:br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VP =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hlinkClick r:id="rId7" tooltip="Verb phrase"/>
              </a:rPr>
              <a:t>verb phrase</a:t>
            </a:r>
            <a:r>
              <a:rPr lang="en-US" b="0" i="0" u="none" strike="noStrike" dirty="0">
                <a:solidFill>
                  <a:srgbClr val="0B0080"/>
                </a:solidFill>
                <a:effectLst/>
              </a:rPr>
              <a:t>, </a:t>
            </a:r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PN = </a:t>
            </a:r>
            <a:r>
              <a:rPr lang="en-US" b="0" i="0" u="sng" dirty="0">
                <a:solidFill>
                  <a:srgbClr val="0B0080"/>
                </a:solidFill>
                <a:effectLst/>
                <a:hlinkClick r:id="rId8" tooltip="Noun"/>
              </a:rPr>
              <a:t>proper noun</a:t>
            </a:r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, N =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hlinkClick r:id="rId9" tooltip="Noun"/>
              </a:rPr>
              <a:t>noun</a:t>
            </a:r>
            <a:r>
              <a:rPr lang="en-US" dirty="0"/>
              <a:t>, </a:t>
            </a:r>
            <a:r>
              <a:rPr lang="en-US" b="0" i="0" u="none" strike="noStrike" dirty="0">
                <a:solidFill>
                  <a:srgbClr val="202122"/>
                </a:solidFill>
                <a:effectLst/>
              </a:rPr>
              <a:t>V = </a:t>
            </a:r>
            <a:r>
              <a:rPr lang="en-US" b="0" i="0" u="none" strike="noStrike" dirty="0">
                <a:solidFill>
                  <a:srgbClr val="0B0080"/>
                </a:solidFill>
                <a:effectLst/>
                <a:hlinkClick r:id="rId10" tooltip="Verb"/>
              </a:rPr>
              <a:t>verb</a:t>
            </a: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86F67F2E-19A3-D5F3-52B5-19023F3B30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9880" y="3015106"/>
            <a:ext cx="1549400" cy="2159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996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0587-586C-144A-1E42-D24E0901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F6D514-796B-35CC-6C73-1659BCE7E6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2829897"/>
            <a:ext cx="5181600" cy="38596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FC97BD20-8D4C-01A9-0C28-A6B4B2E21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32217"/>
            <a:ext cx="5181600" cy="3738154"/>
          </a:xfr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1DD99-C639-36FD-1C6D-9A9725304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666" y="3391191"/>
            <a:ext cx="5170334" cy="247918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8D82CA-A027-4542-9A16-30F20F1DC5BD}"/>
              </a:ext>
            </a:extLst>
          </p:cNvPr>
          <p:cNvSpPr txBox="1"/>
          <p:nvPr/>
        </p:nvSpPr>
        <p:spPr>
          <a:xfrm>
            <a:off x="925666" y="2132217"/>
            <a:ext cx="396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Word Senses for </a:t>
            </a:r>
            <a:r>
              <a:rPr lang="en-US" sz="2800" i="1" dirty="0"/>
              <a:t>buffalo</a:t>
            </a:r>
          </a:p>
        </p:txBody>
      </p:sp>
    </p:spTree>
    <p:extLst>
      <p:ext uri="{BB962C8B-B14F-4D97-AF65-F5344CB8AC3E}">
        <p14:creationId xmlns:p14="http://schemas.microsoft.com/office/powerpoint/2010/main" val="261398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0587-586C-144A-1E42-D24E09019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pic>
        <p:nvPicPr>
          <p:cNvPr id="6" name="Content Placeholder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F6C40AE7-B4B5-46D4-E2C1-0056B19C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481988"/>
            <a:ext cx="9296400" cy="3416300"/>
          </a:xfr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CA41D5-78ED-6DDF-C727-1DDBF48322F7}"/>
              </a:ext>
            </a:extLst>
          </p:cNvPr>
          <p:cNvSpPr txBox="1"/>
          <p:nvPr/>
        </p:nvSpPr>
        <p:spPr>
          <a:xfrm>
            <a:off x="5253658" y="1811814"/>
            <a:ext cx="5490542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i="1" dirty="0"/>
              <a:t>See also ChatGPT-4 response in later slides</a:t>
            </a:r>
          </a:p>
        </p:txBody>
      </p:sp>
    </p:spTree>
    <p:extLst>
      <p:ext uri="{BB962C8B-B14F-4D97-AF65-F5344CB8AC3E}">
        <p14:creationId xmlns:p14="http://schemas.microsoft.com/office/powerpoint/2010/main" val="332145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A016-C795-87FC-1DFD-99C72C8E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pic>
        <p:nvPicPr>
          <p:cNvPr id="4" name="Content Placeholder 4" descr="A white text with black text&#10;&#10;Description automatically generated">
            <a:extLst>
              <a:ext uri="{FF2B5EF4-FFF2-40B4-BE49-F238E27FC236}">
                <a16:creationId xmlns:a16="http://schemas.microsoft.com/office/drawing/2014/main" id="{99044B25-763C-2342-D42F-1A0C21A726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7325" y="2712244"/>
            <a:ext cx="6197600" cy="2578100"/>
          </a:xfrm>
          <a:ln>
            <a:solidFill>
              <a:schemeClr val="tx1"/>
            </a:solidFill>
          </a:ln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EC5EA405-1BAE-B128-84F4-0039B575A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820" y="2712243"/>
            <a:ext cx="1850165" cy="25780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081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A016-C795-87FC-1DFD-99C72C8E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famous Buffalo sentence</a:t>
            </a:r>
          </a:p>
        </p:txBody>
      </p:sp>
      <p:pic>
        <p:nvPicPr>
          <p:cNvPr id="4" name="Content Placeholder 3" descr="A close up of text&#10;&#10;Description automatically generated">
            <a:extLst>
              <a:ext uri="{FF2B5EF4-FFF2-40B4-BE49-F238E27FC236}">
                <a16:creationId xmlns:a16="http://schemas.microsoft.com/office/drawing/2014/main" id="{F75E9700-1506-B274-C19C-A3E65C01E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350" y="2728787"/>
            <a:ext cx="9385300" cy="2844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5B6932-48DD-596D-DE5F-BB074724E079}"/>
              </a:ext>
            </a:extLst>
          </p:cNvPr>
          <p:cNvSpPr txBox="1"/>
          <p:nvPr/>
        </p:nvSpPr>
        <p:spPr>
          <a:xfrm>
            <a:off x="1403350" y="2152493"/>
            <a:ext cx="903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ChatGPT's</a:t>
            </a:r>
            <a:r>
              <a:rPr lang="en-US" sz="2400" dirty="0"/>
              <a:t> answer is incomplete, it doesn't really know how to parse.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D77933-74F3-8518-8C66-9A283E5CAA9B}"/>
              </a:ext>
            </a:extLst>
          </p:cNvPr>
          <p:cNvSpPr txBox="1"/>
          <p:nvPr/>
        </p:nvSpPr>
        <p:spPr>
          <a:xfrm>
            <a:off x="4550480" y="5688216"/>
            <a:ext cx="3091039" cy="52322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Why? See next slide</a:t>
            </a:r>
          </a:p>
        </p:txBody>
      </p:sp>
    </p:spTree>
    <p:extLst>
      <p:ext uri="{BB962C8B-B14F-4D97-AF65-F5344CB8AC3E}">
        <p14:creationId xmlns:p14="http://schemas.microsoft.com/office/powerpoint/2010/main" val="12611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A016-C795-87FC-1DFD-99C72C8E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famous Buffalo sentence</a:t>
            </a:r>
          </a:p>
        </p:txBody>
      </p:sp>
      <p:pic>
        <p:nvPicPr>
          <p:cNvPr id="6" name="Content Placeholder 5" descr="Chart, diagram&#10;&#10;Description automatically generated">
            <a:extLst>
              <a:ext uri="{FF2B5EF4-FFF2-40B4-BE49-F238E27FC236}">
                <a16:creationId xmlns:a16="http://schemas.microsoft.com/office/drawing/2014/main" id="{5BEB48B3-17CA-07F2-91EF-6DBA699FAB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791559"/>
            <a:ext cx="5181600" cy="2929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6D35D8-1DBE-6646-13BE-9C06FBCF21DA}"/>
              </a:ext>
            </a:extLst>
          </p:cNvPr>
          <p:cNvSpPr txBox="1"/>
          <p:nvPr/>
        </p:nvSpPr>
        <p:spPr>
          <a:xfrm>
            <a:off x="838200" y="1825625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ChatGPT's</a:t>
            </a:r>
            <a:r>
              <a:rPr lang="en-US" sz="2400" dirty="0"/>
              <a:t> answer: the relativized subject reading</a:t>
            </a:r>
          </a:p>
        </p:txBody>
      </p:sp>
      <p:pic>
        <p:nvPicPr>
          <p:cNvPr id="8" name="Content Placeholder 7" descr="Chart, diagram&#10;&#10;Description automatically generated">
            <a:extLst>
              <a:ext uri="{FF2B5EF4-FFF2-40B4-BE49-F238E27FC236}">
                <a16:creationId xmlns:a16="http://schemas.microsoft.com/office/drawing/2014/main" id="{24C917DB-D241-D33A-1FA7-B3463BB60B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791559"/>
            <a:ext cx="5181600" cy="30915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3AAA18-E069-E324-E0D1-9910E0293B80}"/>
              </a:ext>
            </a:extLst>
          </p:cNvPr>
          <p:cNvSpPr txBox="1"/>
          <p:nvPr/>
        </p:nvSpPr>
        <p:spPr>
          <a:xfrm>
            <a:off x="6096000" y="1825624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But if it knew parsing, it would also know the relativized object reading</a:t>
            </a:r>
          </a:p>
        </p:txBody>
      </p:sp>
    </p:spTree>
    <p:extLst>
      <p:ext uri="{BB962C8B-B14F-4D97-AF65-F5344CB8AC3E}">
        <p14:creationId xmlns:p14="http://schemas.microsoft.com/office/powerpoint/2010/main" val="89530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A016-C795-87FC-1DFD-99C72C8E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famous Buffalo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05AD-BBC0-5A36-FD5D-B78947F48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630557" cy="485089"/>
          </a:xfrm>
        </p:spPr>
        <p:txBody>
          <a:bodyPr>
            <a:noAutofit/>
          </a:bodyPr>
          <a:lstStyle/>
          <a:p>
            <a:r>
              <a:rPr lang="en-US" sz="2400" dirty="0"/>
              <a:t>Python </a:t>
            </a:r>
            <a:r>
              <a:rPr lang="en-US" sz="2400" dirty="0" err="1"/>
              <a:t>nltk</a:t>
            </a:r>
            <a:r>
              <a:rPr lang="en-US" sz="2400" dirty="0"/>
              <a:t> code: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546718-BBCC-6DD1-27C5-97CAD1454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27174" y="1908313"/>
            <a:ext cx="7626626" cy="426865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Python interpreter: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import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 = open('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buffalo.txt','r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')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raw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f.read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raw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"S -&gt; NP VP\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nNP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NNP NNS\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nVP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VBP NP  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nVP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VBD NP  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nNNP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'Buffalo'\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nNNS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'buffalo'\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nVBP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'buffalo'\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nVBD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'buffaloed'\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nNP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NP RELC\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nRELC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REL RELS  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nRELC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RELS  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nREL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'that'\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nRELS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NP VPREL\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nVPREL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VBP\</a:t>
            </a:r>
            <a:r>
              <a:rPr lang="en-US" dirty="0" err="1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nVPREL</a:t>
            </a:r>
            <a:r>
              <a:rPr lang="en-US" dirty="0">
                <a:solidFill>
                  <a:schemeClr val="accent1"/>
                </a:solidFill>
                <a:effectLst/>
                <a:latin typeface="Menlo" panose="020B0609030804020204" pitchFamily="49" charset="0"/>
              </a:rPr>
              <a:t> -&gt; VBD\n"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cfg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 = </a:t>
            </a:r>
            <a:r>
              <a:rPr lang="en-US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nltk.CFG.fromstring</a:t>
            </a:r>
            <a:r>
              <a:rPr lang="en-US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(raw)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&gt;&gt;&gt; p =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nltk.ChartParser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cfg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&gt;&gt;&gt; for t in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p.parse</a:t>
            </a: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(['buffalo'] * 8):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     </a:t>
            </a:r>
            <a:r>
              <a:rPr lang="en-US" sz="2800" dirty="0" err="1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t.draw</a:t>
            </a: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...</a:t>
            </a:r>
            <a:endParaRPr lang="en-US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pic>
        <p:nvPicPr>
          <p:cNvPr id="5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78AA48F-9F5F-D3F2-CB91-AFFFDF3C6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190" y="2445651"/>
            <a:ext cx="2189295" cy="3440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CCEA19-42A9-D425-F594-31D7B17A42F2}"/>
              </a:ext>
            </a:extLst>
          </p:cNvPr>
          <p:cNvSpPr txBox="1"/>
          <p:nvPr/>
        </p:nvSpPr>
        <p:spPr>
          <a:xfrm>
            <a:off x="1160190" y="5916414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buffalo.txt</a:t>
            </a: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742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DA016-C795-87FC-1DFD-99C72C8E0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Buffalo sentence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05AD-BBC0-5A36-FD5D-B78947F48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verify that </a:t>
            </a:r>
            <a:r>
              <a:rPr lang="en-US" dirty="0" err="1"/>
              <a:t>ChatGPT</a:t>
            </a:r>
            <a:r>
              <a:rPr lang="en-US" dirty="0"/>
              <a:t> has no knowledge of the Buffalo sentence syntax, we can try a longer sentence.</a:t>
            </a:r>
          </a:p>
          <a:p>
            <a:endParaRPr lang="en-US" dirty="0"/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51B4C3C-AE1C-201A-052C-D164AAC48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2755900"/>
            <a:ext cx="7493000" cy="1346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2576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350</Words>
  <Application>Microsoft Macintosh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Menlo</vt:lpstr>
      <vt:lpstr>Office Theme</vt:lpstr>
      <vt:lpstr>Generative AI and Language Understanding: Part 7</vt:lpstr>
      <vt:lpstr>The famous Buffalo sentence</vt:lpstr>
      <vt:lpstr>The famous Buffalo sentence</vt:lpstr>
      <vt:lpstr>The famous Buffalo sentence</vt:lpstr>
      <vt:lpstr>The famous Buffalo sentence</vt:lpstr>
      <vt:lpstr>The famous Buffalo sentence</vt:lpstr>
      <vt:lpstr>The famous Buffalo sentence</vt:lpstr>
      <vt:lpstr>The famous Buffalo sentence</vt:lpstr>
      <vt:lpstr>The famous Buffalo sentence</vt:lpstr>
      <vt:lpstr>The famous Buffalo sentence</vt:lpstr>
      <vt:lpstr>The famous Buffalo sentence</vt:lpstr>
      <vt:lpstr>ChatGPT-4</vt:lpstr>
      <vt:lpstr>ChatGPT-4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Generative AI and Language Understanding: Part 6</dc:title>
  <dc:creator>sandiway@mac.com</dc:creator>
  <cp:lastModifiedBy>sandiway@mac.com</cp:lastModifiedBy>
  <cp:revision>4</cp:revision>
  <dcterms:created xsi:type="dcterms:W3CDTF">2023-04-13T22:48:37Z</dcterms:created>
  <dcterms:modified xsi:type="dcterms:W3CDTF">2024-01-23T01:04:34Z</dcterms:modified>
</cp:coreProperties>
</file>