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312" r:id="rId2"/>
    <p:sldId id="350" r:id="rId3"/>
    <p:sldId id="264" r:id="rId4"/>
    <p:sldId id="263" r:id="rId5"/>
    <p:sldId id="364" r:id="rId6"/>
    <p:sldId id="265" r:id="rId7"/>
    <p:sldId id="365" r:id="rId8"/>
    <p:sldId id="266" r:id="rId9"/>
    <p:sldId id="366" r:id="rId10"/>
    <p:sldId id="267" r:id="rId11"/>
    <p:sldId id="367" r:id="rId12"/>
    <p:sldId id="268" r:id="rId13"/>
    <p:sldId id="368" r:id="rId14"/>
    <p:sldId id="257" r:id="rId15"/>
    <p:sldId id="260" r:id="rId16"/>
    <p:sldId id="262" r:id="rId17"/>
    <p:sldId id="261" r:id="rId18"/>
    <p:sldId id="258" r:id="rId19"/>
    <p:sldId id="25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6896B-5E69-D140-A6B9-3C78FDFB8642}" type="datetimeFigureOut">
              <a:rPr lang="en-US" smtClean="0"/>
              <a:t>3/27/23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215CD-A078-2A4F-8F0D-3FED00046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39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215CD-A078-2A4F-8F0D-3FED000469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29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215CD-A078-2A4F-8F0D-3FED0004696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489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032F6-D588-3902-C13F-3D24B1DB6C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8EE362-EC9C-0EA7-6218-291D17EFF5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C3027-FFB7-464C-6350-4BB95E532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4665-E7DF-3F43-8643-8929D3482824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4C044-BF5B-67E7-A829-64DBC888A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AF556-0E48-6878-CC92-7B9AE5523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A326-BA58-CA4A-B236-F26222AC8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872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BE061-C202-A483-4109-2A1587D80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3B7824-36F4-6F76-D911-2143CB122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B00B7-7356-9E8F-296D-2362E568E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4665-E7DF-3F43-8643-8929D3482824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56645-4ABD-9E3F-7AFC-62C7782C8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669BB-6C5A-1A4D-F8CE-A1A088FBF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A326-BA58-CA4A-B236-F26222AC8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818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3F802C-C3AB-B40F-E823-8FE24DC8A2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A3840B-4529-8279-017F-584D8363D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324BF-534D-9AA1-11D9-37854B22B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4665-E7DF-3F43-8643-8929D3482824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68A410-8D3B-D7AB-DBE0-54E1A465E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A00CA-7722-9CB7-0BBA-A54248E25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A326-BA58-CA4A-B236-F26222AC8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043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CFA6A-D3AD-EB43-AD30-5CA8376C1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4A112-F027-86C2-536A-78378B921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99979-B8EF-3842-5932-F5BFFBFF1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4665-E7DF-3F43-8643-8929D3482824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6FBDD-F1E2-37F5-497E-9FBA08E0E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B9167-C52B-28D5-9238-D587B8792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A326-BA58-CA4A-B236-F26222AC8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47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4B671-7C2C-9734-BC07-FFC2D8D5F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4CB34D-44CA-B0E2-15CD-8E3BA167F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E657C-8947-EF16-3FC2-60E9B31A7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4665-E7DF-3F43-8643-8929D3482824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EAA790-C246-54F0-177E-DF5216CE9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3923C-4EBB-B949-16B7-B74BC9064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A326-BA58-CA4A-B236-F26222AC8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75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202DD-F415-A590-F3D0-71183C695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0CC1A-1CCF-2193-5401-9339469965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558E1B-AB7C-29A3-F575-8E0B983EB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151808-F0C9-BC71-5DB1-D896232FB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4665-E7DF-3F43-8643-8929D3482824}" type="datetimeFigureOut">
              <a:rPr lang="en-US" smtClean="0"/>
              <a:t>3/27/23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D0D267-AF63-16EA-A945-45C6E9EDA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2A224B-37AB-4D92-AC67-E0C3A4602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A326-BA58-CA4A-B236-F26222AC8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66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F15B8-9541-A14F-277D-509F50144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3C6194-49F0-8479-688B-01B5190DEF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E63A81-C765-E159-AF89-6983028B2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A4C219-57CB-E174-C9AD-CDBFF4C65E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190A06-9119-AE45-3C62-2464819CDA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713B5D-6B76-8E76-E9E6-8A62D6067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4665-E7DF-3F43-8643-8929D3482824}" type="datetimeFigureOut">
              <a:rPr lang="en-US" smtClean="0"/>
              <a:t>3/27/23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78F14E-0012-B376-F736-05FC803A7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EBD0C5-FC12-CD75-704B-D2A5DB124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A326-BA58-CA4A-B236-F26222AC8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511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C5CD4-E4B3-EBCF-3C36-13804FB44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AA9865-0D47-8F9F-CDCE-E45758F02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4665-E7DF-3F43-8643-8929D3482824}" type="datetimeFigureOut">
              <a:rPr lang="en-US" smtClean="0"/>
              <a:t>3/27/23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089DE8-0D5F-28DB-12D1-B9E055892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021FD5-47DC-381E-91B1-6986EDD9A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A326-BA58-CA4A-B236-F26222AC8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18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FEA26C-6700-0645-586B-181E1308F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4665-E7DF-3F43-8643-8929D3482824}" type="datetimeFigureOut">
              <a:rPr lang="en-US" smtClean="0"/>
              <a:t>3/27/23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65D903-3470-A709-7C1B-D48C64407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FF6E3-42A4-77DA-106A-A4390FB28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A326-BA58-CA4A-B236-F26222AC8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784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E66D1-A428-045B-9991-5F83EF75B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BA2E4-73E8-D927-6C29-1D15DABE1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C00F43-E5C3-71C2-1EC9-78AA66E0B0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9D183B-3BC7-E724-AA91-5AE6F948F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4665-E7DF-3F43-8643-8929D3482824}" type="datetimeFigureOut">
              <a:rPr lang="en-US" smtClean="0"/>
              <a:t>3/27/23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F08434-E258-9459-2ABE-76DFE6FA0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03C976-1962-6DA2-0E5D-294DD1B36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A326-BA58-CA4A-B236-F26222AC8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37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D5791-F939-3DF2-538E-7C1F5E512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C4FC2C-32EF-9481-098F-9C7AFB9AA2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316A55-2851-44B8-9A83-5A1EEC2049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C7FAB7-1985-9D2A-B1FC-C700B1A28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4665-E7DF-3F43-8643-8929D3482824}" type="datetimeFigureOut">
              <a:rPr lang="en-US" smtClean="0"/>
              <a:t>3/27/23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1DE495-3D05-7195-38E9-0D08785FE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E21E08-417B-3627-A42B-775543778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A326-BA58-CA4A-B236-F26222AC8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4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6F2C51-6E8A-DE17-BE09-7C8867F74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1B2802-D926-BB61-B9CD-ECE12AF0D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B349F-CAB4-312C-5D38-249FDDC982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54665-E7DF-3F43-8643-8929D3482824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34F74-E43D-F6CE-45F5-DD3925478C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E5FF8-1569-9602-1CAF-EB3141B69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AA326-BA58-CA4A-B236-F26222AC8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14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bard.google.com/" TargetMode="External"/><Relationship Id="rId3" Type="http://schemas.openxmlformats.org/officeDocument/2006/relationships/hyperlink" Target="https://chat.openai.com/chat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hat.openai.com/chat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9A0B28-641F-222B-F029-AE55E831A8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Generative AI and Language Understanding: Part 4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A287A60-265C-BD5F-9B5A-43F143B0A1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Sandiway</a:t>
            </a:r>
            <a:r>
              <a:rPr lang="en-US" dirty="0"/>
              <a:t> Fong</a:t>
            </a:r>
          </a:p>
          <a:p>
            <a:r>
              <a:rPr lang="en-US" dirty="0"/>
              <a:t>University of Arizona</a:t>
            </a:r>
          </a:p>
        </p:txBody>
      </p:sp>
    </p:spTree>
    <p:extLst>
      <p:ext uri="{BB962C8B-B14F-4D97-AF65-F5344CB8AC3E}">
        <p14:creationId xmlns:p14="http://schemas.microsoft.com/office/powerpoint/2010/main" val="3344456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D6FE9A-3908-E6F6-E0CA-FE04975B0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Tough movement</a:t>
            </a:r>
          </a:p>
        </p:txBody>
      </p:sp>
      <p:pic>
        <p:nvPicPr>
          <p:cNvPr id="6" name="Content Placeholder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CB16E6D-EFCD-37B4-EF78-4EF64EC9F4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9900" y="2299494"/>
            <a:ext cx="8712200" cy="3403600"/>
          </a:xfrm>
          <a:ln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1869ADC-6DA6-3D98-1689-B65C583E6F4F}"/>
              </a:ext>
            </a:extLst>
          </p:cNvPr>
          <p:cNvSpPr/>
          <p:nvPr/>
        </p:nvSpPr>
        <p:spPr>
          <a:xfrm>
            <a:off x="5454868" y="3429000"/>
            <a:ext cx="3310759" cy="4493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Callout 8">
            <a:extLst>
              <a:ext uri="{FF2B5EF4-FFF2-40B4-BE49-F238E27FC236}">
                <a16:creationId xmlns:a16="http://schemas.microsoft.com/office/drawing/2014/main" id="{C37DAE03-C2F9-8B32-8412-795DB618FA73}"/>
              </a:ext>
            </a:extLst>
          </p:cNvPr>
          <p:cNvSpPr/>
          <p:nvPr/>
        </p:nvSpPr>
        <p:spPr>
          <a:xfrm>
            <a:off x="9595945" y="3069021"/>
            <a:ext cx="2259724" cy="1587062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251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/>
              <a:t>A bit suspicious: why cite 1</a:t>
            </a:r>
            <a:r>
              <a:rPr lang="en-US" sz="2400" i="1" baseline="30000" dirty="0"/>
              <a:t>st</a:t>
            </a:r>
            <a:r>
              <a:rPr lang="en-US" sz="2400" i="1" dirty="0"/>
              <a:t> sentence</a:t>
            </a:r>
            <a:r>
              <a:rPr lang="en-US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5179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908EC-3DFD-941D-B96E-72C25EC11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Bard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AD26385-B7BA-7EBF-A796-622FC36330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5255" y="2175640"/>
            <a:ext cx="9761490" cy="3629272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01845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D6FE9A-3908-E6F6-E0CA-FE04975B0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Tough movement</a:t>
            </a:r>
          </a:p>
        </p:txBody>
      </p:sp>
      <p:pic>
        <p:nvPicPr>
          <p:cNvPr id="7" name="Content Placeholder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2F42400-4163-9F9F-9F4D-0C993AC178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6550" y="2801144"/>
            <a:ext cx="8978900" cy="2400300"/>
          </a:xfr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BD6ACC-DCAE-1F50-F1FD-E2EB56400F05}"/>
              </a:ext>
            </a:extLst>
          </p:cNvPr>
          <p:cNvSpPr txBox="1"/>
          <p:nvPr/>
        </p:nvSpPr>
        <p:spPr>
          <a:xfrm>
            <a:off x="1606550" y="2133601"/>
            <a:ext cx="34766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No prior context.</a:t>
            </a:r>
          </a:p>
        </p:txBody>
      </p:sp>
    </p:spTree>
    <p:extLst>
      <p:ext uri="{BB962C8B-B14F-4D97-AF65-F5344CB8AC3E}">
        <p14:creationId xmlns:p14="http://schemas.microsoft.com/office/powerpoint/2010/main" val="2733299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908EC-3DFD-941D-B96E-72C25EC11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Bard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DFE2817-1415-416F-48B2-95A22B422D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34547" y="2183383"/>
            <a:ext cx="9922905" cy="3281995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8564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5E62B9D-1482-80D4-4732-BB8F796B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Tough movement</a:t>
            </a:r>
          </a:p>
        </p:txBody>
      </p:sp>
      <p:pic>
        <p:nvPicPr>
          <p:cNvPr id="5" name="Content Placeholder 4" descr="Text&#10;&#10;Description automatically generated with medium confidence">
            <a:extLst>
              <a:ext uri="{FF2B5EF4-FFF2-40B4-BE49-F238E27FC236}">
                <a16:creationId xmlns:a16="http://schemas.microsoft.com/office/drawing/2014/main" id="{C1806688-8FE1-3768-E7D4-221CAF771BD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767161" y="1992101"/>
            <a:ext cx="6657677" cy="971817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90E889C-443B-CC86-0805-6A62A8DE63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87669" y="3265332"/>
            <a:ext cx="10166131" cy="2505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(Roberts 2019) p17:</a:t>
            </a:r>
          </a:p>
          <a:p>
            <a:r>
              <a:rPr lang="en-US" sz="1800" dirty="0">
                <a:effectLst/>
                <a:latin typeface="MinionPro" panose="02040503050306020203" pitchFamily="18" charset="0"/>
              </a:rPr>
              <a:t>CP follows the head A (rather than preceding it, as in a head-final language); </a:t>
            </a:r>
          </a:p>
          <a:p>
            <a:r>
              <a:rPr lang="en-US" sz="1800" dirty="0">
                <a:effectLst/>
                <a:latin typeface="MinionPro" panose="02040503050306020203" pitchFamily="18" charset="0"/>
              </a:rPr>
              <a:t>English has infinitives, and indeed infinitives of this type; </a:t>
            </a:r>
          </a:p>
          <a:p>
            <a:r>
              <a:rPr lang="en-US" sz="1800" dirty="0">
                <a:effectLst/>
                <a:latin typeface="MinionPro" panose="02040503050306020203" pitchFamily="18" charset="0"/>
              </a:rPr>
              <a:t>arbitrary null pronouns can appear in this context with the properties that we observe them to have; </a:t>
            </a:r>
          </a:p>
          <a:p>
            <a:r>
              <a:rPr lang="en-US" sz="1800" dirty="0">
                <a:effectLst/>
                <a:latin typeface="MinionPro" panose="02040503050306020203" pitchFamily="18" charset="0"/>
              </a:rPr>
              <a:t>the trace is a </a:t>
            </a:r>
            <a:r>
              <a:rPr lang="en-US" sz="1800" i="1" dirty="0" err="1">
                <a:effectLst/>
                <a:latin typeface="MinionPro" panose="02040503050306020203" pitchFamily="18" charset="0"/>
              </a:rPr>
              <a:t>wh</a:t>
            </a:r>
            <a:r>
              <a:rPr lang="en-US" sz="1800" i="1" dirty="0">
                <a:effectLst/>
                <a:latin typeface="MinionPro" panose="02040503050306020203" pitchFamily="18" charset="0"/>
              </a:rPr>
              <a:t>-</a:t>
            </a:r>
            <a:r>
              <a:rPr lang="en-US" sz="1800" dirty="0">
                <a:effectLst/>
                <a:latin typeface="MinionPro" panose="02040503050306020203" pitchFamily="18" charset="0"/>
              </a:rPr>
              <a:t>trace (in many languages, including all the Romance languages, this construction features an A-dependency), </a:t>
            </a:r>
          </a:p>
          <a:p>
            <a:r>
              <a:rPr lang="en-US" sz="1800" dirty="0">
                <a:effectLst/>
                <a:latin typeface="MinionPro" panose="02040503050306020203" pitchFamily="18" charset="0"/>
              </a:rPr>
              <a:t>etc. 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E03409-DE1E-B83F-3F37-A24BD47A6BE4}"/>
              </a:ext>
            </a:extLst>
          </p:cNvPr>
          <p:cNvSpPr txBox="1"/>
          <p:nvPr/>
        </p:nvSpPr>
        <p:spPr>
          <a:xfrm>
            <a:off x="1187669" y="5770606"/>
            <a:ext cx="10463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easy</a:t>
            </a:r>
            <a:r>
              <a:rPr lang="en-US" dirty="0"/>
              <a:t> (different from </a:t>
            </a:r>
            <a:r>
              <a:rPr lang="en-US" i="1" dirty="0"/>
              <a:t>eager</a:t>
            </a:r>
            <a:r>
              <a:rPr lang="en-US" dirty="0"/>
              <a:t>) has no external argument, e.g. </a:t>
            </a:r>
            <a:r>
              <a:rPr lang="en-US" i="1" dirty="0"/>
              <a:t>It is easy to please John</a:t>
            </a:r>
            <a:r>
              <a:rPr lang="en-US" dirty="0"/>
              <a:t>, (*</a:t>
            </a:r>
            <a:r>
              <a:rPr lang="en-US" i="1" dirty="0"/>
              <a:t>It is eager to please John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0555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A0F92-DFDA-75F7-1E54-32C34D914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On Wh-movement</a:t>
            </a:r>
            <a:r>
              <a:rPr lang="en-US" dirty="0"/>
              <a:t> (Chomsky, 1977)</a:t>
            </a:r>
          </a:p>
        </p:txBody>
      </p:sp>
      <p:pic>
        <p:nvPicPr>
          <p:cNvPr id="6" name="Content Placeholder 5" descr="Text&#10;&#10;Description automatically generated">
            <a:extLst>
              <a:ext uri="{FF2B5EF4-FFF2-40B4-BE49-F238E27FC236}">
                <a16:creationId xmlns:a16="http://schemas.microsoft.com/office/drawing/2014/main" id="{9D1CD013-1749-E227-22F4-468BC920BD9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35907" y="1698610"/>
            <a:ext cx="9810325" cy="3276728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BB02E521-D70E-6C51-95CF-2842CBD619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95006" y="4983260"/>
            <a:ext cx="9851226" cy="1103664"/>
          </a:xfrm>
        </p:spPr>
      </p:pic>
    </p:spTree>
    <p:extLst>
      <p:ext uri="{BB962C8B-B14F-4D97-AF65-F5344CB8AC3E}">
        <p14:creationId xmlns:p14="http://schemas.microsoft.com/office/powerpoint/2010/main" val="3164580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A0F92-DFDA-75F7-1E54-32C34D914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On Wh-movement</a:t>
            </a:r>
            <a:r>
              <a:rPr lang="en-US" dirty="0"/>
              <a:t> (Chomsky, 1977)</a:t>
            </a:r>
          </a:p>
        </p:txBody>
      </p:sp>
      <p:pic>
        <p:nvPicPr>
          <p:cNvPr id="8" name="Content Placeholder 7" descr="Text&#10;&#10;Description automatically generated">
            <a:extLst>
              <a:ext uri="{FF2B5EF4-FFF2-40B4-BE49-F238E27FC236}">
                <a16:creationId xmlns:a16="http://schemas.microsoft.com/office/drawing/2014/main" id="{1C279965-6383-C9C5-CF75-EFD96BF757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67889"/>
            <a:ext cx="9491792" cy="319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117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A0F92-DFDA-75F7-1E54-32C34D914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On Wh-movement</a:t>
            </a:r>
            <a:r>
              <a:rPr lang="en-US" dirty="0"/>
              <a:t> (Chomsky, 1977)</a:t>
            </a:r>
          </a:p>
        </p:txBody>
      </p:sp>
      <p:pic>
        <p:nvPicPr>
          <p:cNvPr id="10" name="Content Placeholder 9" descr="Text&#10;&#10;Description automatically generated">
            <a:extLst>
              <a:ext uri="{FF2B5EF4-FFF2-40B4-BE49-F238E27FC236}">
                <a16:creationId xmlns:a16="http://schemas.microsoft.com/office/drawing/2014/main" id="{0A686EB4-9CD8-3A9D-0A79-CAE7CB23FF2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27984" y="1558975"/>
            <a:ext cx="8460366" cy="1410061"/>
          </a:xfrm>
        </p:spPr>
      </p:pic>
      <p:pic>
        <p:nvPicPr>
          <p:cNvPr id="8" name="Content Placeholder 7" descr="Text, letter&#10;&#10;Description automatically generated">
            <a:extLst>
              <a:ext uri="{FF2B5EF4-FFF2-40B4-BE49-F238E27FC236}">
                <a16:creationId xmlns:a16="http://schemas.microsoft.com/office/drawing/2014/main" id="{376CE1D2-DEE0-F9E3-7018-BF888C829E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844460" y="2969036"/>
            <a:ext cx="8519556" cy="367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45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FE732-6A71-1548-209E-B63EBC340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Berkeley Neural Parser</a:t>
            </a:r>
          </a:p>
        </p:txBody>
      </p:sp>
      <p:pic>
        <p:nvPicPr>
          <p:cNvPr id="6" name="Content Placeholder 5" descr="Chart, radar chart&#10;&#10;Description automatically generated">
            <a:extLst>
              <a:ext uri="{FF2B5EF4-FFF2-40B4-BE49-F238E27FC236}">
                <a16:creationId xmlns:a16="http://schemas.microsoft.com/office/drawing/2014/main" id="{C0B6071F-AC53-46AF-81ED-47B700FD857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480962" y="1825625"/>
            <a:ext cx="2334476" cy="4351338"/>
          </a:xfrm>
          <a:ln>
            <a:solidFill>
              <a:schemeClr val="tx1"/>
            </a:solidFill>
          </a:ln>
        </p:spPr>
      </p:pic>
      <p:pic>
        <p:nvPicPr>
          <p:cNvPr id="8" name="Content Placeholder 7" descr="Chart, radar chart&#10;&#10;Description automatically generated">
            <a:extLst>
              <a:ext uri="{FF2B5EF4-FFF2-40B4-BE49-F238E27FC236}">
                <a16:creationId xmlns:a16="http://schemas.microsoft.com/office/drawing/2014/main" id="{308CEE7A-6F5E-BD74-E82C-3EDC78C443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418124" y="1825625"/>
            <a:ext cx="2689751" cy="4351338"/>
          </a:xfr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F3BCD31-BBCF-73A6-0658-92A57759CF67}"/>
              </a:ext>
            </a:extLst>
          </p:cNvPr>
          <p:cNvSpPr txBox="1"/>
          <p:nvPr/>
        </p:nvSpPr>
        <p:spPr>
          <a:xfrm>
            <a:off x="838200" y="182562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parser.kitaev.io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705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418AB-AA30-90FE-5C22-6F6C5E3DA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Natural Language</a:t>
            </a:r>
          </a:p>
        </p:txBody>
      </p:sp>
      <p:pic>
        <p:nvPicPr>
          <p:cNvPr id="6" name="Content Placeholder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D2D31ED9-3AFA-38C7-938F-6932EC83743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71550" y="2714651"/>
            <a:ext cx="3978822" cy="2683392"/>
          </a:xfrm>
          <a:ln>
            <a:solidFill>
              <a:schemeClr val="tx1"/>
            </a:solidFill>
          </a:ln>
        </p:spPr>
      </p:pic>
      <p:pic>
        <p:nvPicPr>
          <p:cNvPr id="8" name="Content Placeholder 7" descr="Timeline&#10;&#10;Description automatically generated">
            <a:extLst>
              <a:ext uri="{FF2B5EF4-FFF2-40B4-BE49-F238E27FC236}">
                <a16:creationId xmlns:a16="http://schemas.microsoft.com/office/drawing/2014/main" id="{2B0DA170-C07A-12A4-7D61-C2D699D4EC7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99200" y="2733701"/>
            <a:ext cx="3978822" cy="2645712"/>
          </a:xfrm>
          <a:ln>
            <a:solidFill>
              <a:schemeClr val="tx1"/>
            </a:solidFill>
          </a:ln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45748985-DCAB-4EAA-A6E8-854D3AEEB9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323" y="4631241"/>
            <a:ext cx="7772400" cy="1143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0CA6730-975D-FBAD-BF8E-C175804F9646}"/>
              </a:ext>
            </a:extLst>
          </p:cNvPr>
          <p:cNvSpPr/>
          <p:nvPr/>
        </p:nvSpPr>
        <p:spPr>
          <a:xfrm>
            <a:off x="1097674" y="3660445"/>
            <a:ext cx="1004395" cy="525518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D663F5-F14E-C6C5-6FB4-76218936B606}"/>
              </a:ext>
            </a:extLst>
          </p:cNvPr>
          <p:cNvSpPr txBox="1"/>
          <p:nvPr/>
        </p:nvSpPr>
        <p:spPr>
          <a:xfrm>
            <a:off x="2800349" y="2997250"/>
            <a:ext cx="1114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chemeClr val="accent2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subj_xcomp</a:t>
            </a:r>
            <a:endParaRPr lang="en-US" sz="1200" dirty="0">
              <a:solidFill>
                <a:schemeClr val="accent2"/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195B0E92-9082-5057-F138-7ADB396AB712}"/>
              </a:ext>
            </a:extLst>
          </p:cNvPr>
          <p:cNvSpPr/>
          <p:nvPr/>
        </p:nvSpPr>
        <p:spPr>
          <a:xfrm rot="19710311">
            <a:off x="-221328" y="3358972"/>
            <a:ext cx="4983044" cy="2851632"/>
          </a:xfrm>
          <a:prstGeom prst="arc">
            <a:avLst>
              <a:gd name="adj1" fmla="val 16200000"/>
              <a:gd name="adj2" fmla="val 184083"/>
            </a:avLst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63D082A-5EE7-D647-B871-FFCD68D4F3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7323" y="5777657"/>
            <a:ext cx="7772400" cy="8125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CB1D45-31BF-8793-A5C7-14A0ABDFC340}"/>
              </a:ext>
            </a:extLst>
          </p:cNvPr>
          <p:cNvSpPr txBox="1"/>
          <p:nvPr/>
        </p:nvSpPr>
        <p:spPr>
          <a:xfrm>
            <a:off x="971550" y="1853874"/>
            <a:ext cx="80473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Representation has a missing dependency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some dependencies are not explicitly computed, e.g. 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xcomp</a:t>
            </a:r>
            <a:endParaRPr lang="en-US" sz="24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4" name="Left Arrow Callout 3">
            <a:extLst>
              <a:ext uri="{FF2B5EF4-FFF2-40B4-BE49-F238E27FC236}">
                <a16:creationId xmlns:a16="http://schemas.microsoft.com/office/drawing/2014/main" id="{46DB72A1-A58F-0EC3-1979-FA1B37C3224D}"/>
              </a:ext>
            </a:extLst>
          </p:cNvPr>
          <p:cNvSpPr/>
          <p:nvPr/>
        </p:nvSpPr>
        <p:spPr>
          <a:xfrm>
            <a:off x="4454673" y="2684871"/>
            <a:ext cx="1969979" cy="1325563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251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/>
              <a:t>Parse is wrong anyway: see why</a:t>
            </a:r>
            <a:r>
              <a:rPr lang="en-US" sz="2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6118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4" grpId="0" animBg="1"/>
      <p:bldP spid="4" grpId="0" animBg="1"/>
      <p:bldP spid="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40FE0-8A91-38FF-470C-B002DBCF6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the era of Generative AI</a:t>
            </a:r>
          </a:p>
        </p:txBody>
      </p:sp>
      <p:pic>
        <p:nvPicPr>
          <p:cNvPr id="8" name="Content Placeholder 6" descr="Table, Teams&#10;&#10;Description automatically generated with medium confidence">
            <a:extLst>
              <a:ext uri="{FF2B5EF4-FFF2-40B4-BE49-F238E27FC236}">
                <a16:creationId xmlns:a16="http://schemas.microsoft.com/office/drawing/2014/main" id="{CF76E1E7-B887-ADC7-46FB-8A953BB31A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7044" y="3242376"/>
            <a:ext cx="5375226" cy="32222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FD5C1B-82A4-07CB-A292-85474A2CFD11}"/>
              </a:ext>
            </a:extLst>
          </p:cNvPr>
          <p:cNvSpPr txBox="1"/>
          <p:nvPr/>
        </p:nvSpPr>
        <p:spPr>
          <a:xfrm>
            <a:off x="1027044" y="2934599"/>
            <a:ext cx="29742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https://chat.openai.com/chat</a:t>
            </a:r>
            <a:endParaRPr lang="en-US" sz="1400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316B0A6-3BA3-90F2-3D6A-31285AAE6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044" y="1730349"/>
            <a:ext cx="4041913" cy="11966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2CBD76E1-0D48-E641-05B7-3C266C9D98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1626" y="2276526"/>
            <a:ext cx="4392174" cy="12618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D99197D-1341-F6C9-4431-32C4647DC2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9267" y="3573345"/>
            <a:ext cx="5156892" cy="2006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4484BFCD-A259-7931-B297-AAA749A746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9267" y="5121206"/>
            <a:ext cx="5162632" cy="13434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859DE23-FBF9-287D-D9DB-EE8A9B5225BA}"/>
              </a:ext>
            </a:extLst>
          </p:cNvPr>
          <p:cNvSpPr txBox="1"/>
          <p:nvPr/>
        </p:nvSpPr>
        <p:spPr>
          <a:xfrm>
            <a:off x="6867044" y="1903244"/>
            <a:ext cx="28931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8"/>
              </a:rPr>
              <a:t>https://bard.google.com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8322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D6FE9A-3908-E6F6-E0CA-FE04975B0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Tough movement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755B1-55F9-273D-6F69-B464B97A8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There's a difference between the following two sentences with respect to the interpretation of arguments:</a:t>
            </a:r>
          </a:p>
          <a:p>
            <a:pPr lvl="1"/>
            <a:r>
              <a:rPr lang="en-US" sz="3200" i="1" dirty="0"/>
              <a:t>John is easy to please</a:t>
            </a:r>
          </a:p>
          <a:p>
            <a:pPr lvl="1"/>
            <a:r>
              <a:rPr lang="en-US" sz="3200" i="1" dirty="0"/>
              <a:t>John is eager to please</a:t>
            </a:r>
          </a:p>
          <a:p>
            <a:r>
              <a:rPr lang="en-US" sz="3600" dirty="0"/>
              <a:t>Do you see it?</a:t>
            </a:r>
          </a:p>
          <a:p>
            <a:pPr lvl="1"/>
            <a:r>
              <a:rPr lang="en-US" sz="2800" dirty="0"/>
              <a:t>Hint: what are the arguments of the predicate </a:t>
            </a:r>
            <a:r>
              <a:rPr lang="en-US" sz="2800" i="1" dirty="0"/>
              <a:t>please</a:t>
            </a:r>
          </a:p>
        </p:txBody>
      </p:sp>
    </p:spTree>
    <p:extLst>
      <p:ext uri="{BB962C8B-B14F-4D97-AF65-F5344CB8AC3E}">
        <p14:creationId xmlns:p14="http://schemas.microsoft.com/office/powerpoint/2010/main" val="123558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D6FE9A-3908-E6F6-E0CA-FE04975B0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Tough movement</a:t>
            </a:r>
          </a:p>
        </p:txBody>
      </p:sp>
      <p:pic>
        <p:nvPicPr>
          <p:cNvPr id="7" name="Content Placeholder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9FAB617-A80D-4723-8578-440B2D5CD6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1957" y="2993740"/>
            <a:ext cx="8978900" cy="3098800"/>
          </a:xfr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A034965-F26D-7EA5-0F32-F5475521E426}"/>
              </a:ext>
            </a:extLst>
          </p:cNvPr>
          <p:cNvSpPr txBox="1"/>
          <p:nvPr/>
        </p:nvSpPr>
        <p:spPr>
          <a:xfrm>
            <a:off x="1511957" y="1778903"/>
            <a:ext cx="939795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Let's test </a:t>
            </a:r>
            <a:r>
              <a:rPr lang="en-US" sz="3200" dirty="0" err="1"/>
              <a:t>ChatGPT</a:t>
            </a:r>
            <a:r>
              <a:rPr lang="en-US" sz="3200" dirty="0"/>
              <a:t> on this. 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  <a:hlinkClick r:id="rId3"/>
              </a:rPr>
              <a:t>https://chat.openai.com/chat</a:t>
            </a:r>
            <a:endParaRPr lang="en-US" sz="20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1" dirty="0"/>
              <a:t>We'll return to test DNN-based parsers later.</a:t>
            </a:r>
          </a:p>
        </p:txBody>
      </p:sp>
    </p:spTree>
    <p:extLst>
      <p:ext uri="{BB962C8B-B14F-4D97-AF65-F5344CB8AC3E}">
        <p14:creationId xmlns:p14="http://schemas.microsoft.com/office/powerpoint/2010/main" val="176380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908EC-3DFD-941D-B96E-72C25EC11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Bard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AB7AC3A-1280-7095-764C-6E089B34D5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7407" y="2090081"/>
            <a:ext cx="9577185" cy="3136106"/>
          </a:xfrm>
          <a:ln>
            <a:solidFill>
              <a:schemeClr val="tx1"/>
            </a:solidFill>
          </a:ln>
        </p:spPr>
      </p:pic>
      <p:sp>
        <p:nvSpPr>
          <p:cNvPr id="6" name="Up Arrow Callout 5">
            <a:extLst>
              <a:ext uri="{FF2B5EF4-FFF2-40B4-BE49-F238E27FC236}">
                <a16:creationId xmlns:a16="http://schemas.microsoft.com/office/drawing/2014/main" id="{B0BBF1DF-C729-3B85-A29F-1270068C6424}"/>
              </a:ext>
            </a:extLst>
          </p:cNvPr>
          <p:cNvSpPr/>
          <p:nvPr/>
        </p:nvSpPr>
        <p:spPr>
          <a:xfrm>
            <a:off x="5749158" y="3870354"/>
            <a:ext cx="2270235" cy="1355834"/>
          </a:xfrm>
          <a:prstGeom prst="up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win-win!</a:t>
            </a:r>
          </a:p>
        </p:txBody>
      </p:sp>
    </p:spTree>
    <p:extLst>
      <p:ext uri="{BB962C8B-B14F-4D97-AF65-F5344CB8AC3E}">
        <p14:creationId xmlns:p14="http://schemas.microsoft.com/office/powerpoint/2010/main" val="403490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D6FE9A-3908-E6F6-E0CA-FE04975B0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Tough movement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6C40E05F-9A03-90DB-014F-FD8EB6618F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4800" y="2248694"/>
            <a:ext cx="9042400" cy="3505200"/>
          </a:xfrm>
          <a:ln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13ECBD1-9C3D-1D61-9665-837DD14C550D}"/>
              </a:ext>
            </a:extLst>
          </p:cNvPr>
          <p:cNvSpPr/>
          <p:nvPr/>
        </p:nvSpPr>
        <p:spPr>
          <a:xfrm>
            <a:off x="5423338" y="3429000"/>
            <a:ext cx="3310759" cy="4913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8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908EC-3DFD-941D-B96E-72C25EC11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Bard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E5B940E-6627-4FE7-BC25-006502C92B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5406" y="2123089"/>
            <a:ext cx="9741187" cy="3500739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42466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D6FE9A-3908-E6F6-E0CA-FE04975B0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Tough movement</a:t>
            </a:r>
          </a:p>
        </p:txBody>
      </p:sp>
      <p:pic>
        <p:nvPicPr>
          <p:cNvPr id="7" name="Content Placeholder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4C32FBF-7C3A-EA6D-2D54-B5E3E5C751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9750" y="2108994"/>
            <a:ext cx="8572500" cy="3784600"/>
          </a:xfrm>
          <a:ln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4C85FE3-FF53-B196-9166-077354C0C38C}"/>
              </a:ext>
            </a:extLst>
          </p:cNvPr>
          <p:cNvSpPr/>
          <p:nvPr/>
        </p:nvSpPr>
        <p:spPr>
          <a:xfrm>
            <a:off x="5402318" y="3323897"/>
            <a:ext cx="3237186" cy="4913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47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908EC-3DFD-941D-B96E-72C25EC11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Bard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AFCFB8E-AC29-93C2-1C76-452E058AF8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2098" y="2079572"/>
            <a:ext cx="9587804" cy="3375298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00308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309</Words>
  <Application>Microsoft Macintosh PowerPoint</Application>
  <PresentationFormat>Widescreen</PresentationFormat>
  <Paragraphs>47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Menlo</vt:lpstr>
      <vt:lpstr>MinionPro</vt:lpstr>
      <vt:lpstr>Office Theme</vt:lpstr>
      <vt:lpstr>Generative AI and Language Understanding: Part 4</vt:lpstr>
      <vt:lpstr>This is the era of Generative AI</vt:lpstr>
      <vt:lpstr>Tough movement</vt:lpstr>
      <vt:lpstr>Tough movement</vt:lpstr>
      <vt:lpstr>Google Bard</vt:lpstr>
      <vt:lpstr>Tough movement</vt:lpstr>
      <vt:lpstr>Google Bard</vt:lpstr>
      <vt:lpstr>Tough movement</vt:lpstr>
      <vt:lpstr>Google Bard</vt:lpstr>
      <vt:lpstr>Tough movement</vt:lpstr>
      <vt:lpstr>Google Bard</vt:lpstr>
      <vt:lpstr>Tough movement</vt:lpstr>
      <vt:lpstr>Google Bard</vt:lpstr>
      <vt:lpstr>Tough movement</vt:lpstr>
      <vt:lpstr>On Wh-movement (Chomsky, 1977)</vt:lpstr>
      <vt:lpstr>On Wh-movement (Chomsky, 1977)</vt:lpstr>
      <vt:lpstr>On Wh-movement (Chomsky, 1977)</vt:lpstr>
      <vt:lpstr>Berkeley Neural Parser</vt:lpstr>
      <vt:lpstr>Google Natural Language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sandiway@mac.com</dc:creator>
  <cp:lastModifiedBy>sandiway@mac.com</cp:lastModifiedBy>
  <cp:revision>7</cp:revision>
  <dcterms:created xsi:type="dcterms:W3CDTF">2023-03-12T07:40:53Z</dcterms:created>
  <dcterms:modified xsi:type="dcterms:W3CDTF">2023-03-27T23:16:05Z</dcterms:modified>
</cp:coreProperties>
</file>