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312" r:id="rId2"/>
    <p:sldId id="345" r:id="rId3"/>
    <p:sldId id="344" r:id="rId4"/>
    <p:sldId id="339" r:id="rId5"/>
    <p:sldId id="257" r:id="rId6"/>
    <p:sldId id="258" r:id="rId7"/>
    <p:sldId id="364" r:id="rId8"/>
    <p:sldId id="259" r:id="rId9"/>
    <p:sldId id="365" r:id="rId10"/>
    <p:sldId id="260" r:id="rId11"/>
    <p:sldId id="366" r:id="rId12"/>
    <p:sldId id="261" r:id="rId13"/>
    <p:sldId id="367" r:id="rId14"/>
    <p:sldId id="263" r:id="rId15"/>
    <p:sldId id="368" r:id="rId16"/>
    <p:sldId id="296" r:id="rId17"/>
    <p:sldId id="369" r:id="rId18"/>
    <p:sldId id="291" r:id="rId19"/>
    <p:sldId id="305" r:id="rId20"/>
    <p:sldId id="370" r:id="rId21"/>
    <p:sldId id="306" r:id="rId22"/>
    <p:sldId id="371" r:id="rId23"/>
    <p:sldId id="307" r:id="rId24"/>
    <p:sldId id="372" r:id="rId25"/>
    <p:sldId id="309" r:id="rId26"/>
    <p:sldId id="373" r:id="rId27"/>
    <p:sldId id="310" r:id="rId28"/>
    <p:sldId id="374" r:id="rId29"/>
    <p:sldId id="311" r:id="rId30"/>
    <p:sldId id="375" r:id="rId31"/>
    <p:sldId id="383" r:id="rId32"/>
    <p:sldId id="300" r:id="rId33"/>
    <p:sldId id="376" r:id="rId34"/>
    <p:sldId id="384" r:id="rId35"/>
    <p:sldId id="301" r:id="rId36"/>
    <p:sldId id="377" r:id="rId37"/>
    <p:sldId id="302" r:id="rId38"/>
    <p:sldId id="378" r:id="rId39"/>
    <p:sldId id="303" r:id="rId40"/>
    <p:sldId id="379" r:id="rId41"/>
    <p:sldId id="304" r:id="rId42"/>
    <p:sldId id="321" r:id="rId43"/>
    <p:sldId id="322" r:id="rId44"/>
    <p:sldId id="380" r:id="rId45"/>
    <p:sldId id="327" r:id="rId46"/>
    <p:sldId id="381" r:id="rId47"/>
    <p:sldId id="328" r:id="rId48"/>
    <p:sldId id="38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51120-1F4E-E94D-8BEE-AA76D1474657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64D08-2031-AA44-8B01-EE90E556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60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clause bound QR, every boy cannot escape the RC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64D08-2031-AA44-8B01-EE90E55654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5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clause bound QR, every boy cannot escape the RC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64D08-2031-AA44-8B01-EE90E556547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6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evidence for Op--var pronominal interpretation after QR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64D08-2031-AA44-8B01-EE90E556547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6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C42FA-9342-F0EC-95F7-E7F56EE08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9C663-D553-9171-E9F5-C1BCD4B3E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EC4E2-2936-DB66-30E0-62B432568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B258-D89C-4C4C-B243-1B2AA681DFF9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470F1-9AD2-38FD-4207-D90D2AF3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822F7-8750-FE81-7AE1-0B0E2F444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A687-66DF-1743-A596-058D708D3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3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2D111-6A8A-F241-1EA8-05639C109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F9361-D713-074E-B70C-340A82A36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BF6F9-F7AA-9100-ADE7-31E61B4E6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B258-D89C-4C4C-B243-1B2AA681DFF9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67F29-234F-3E59-BF7F-04523FF58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5DBCD-5BCD-B9C8-6784-33472EF1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A687-66DF-1743-A596-058D708D3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5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A998E4-C742-24B8-9314-8F534E8484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05C28-C408-5A67-C417-E689F2DBE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319E-265D-9C88-A068-FABFB0BA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B258-D89C-4C4C-B243-1B2AA681DFF9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B4CFC-DC09-A588-A06F-55A0206DC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83548-E990-B98B-0851-CD22F765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A687-66DF-1743-A596-058D708D3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1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EC78-F211-6958-B064-32AD3A22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5CDF9-FBF1-96EF-530E-C92AFA1E5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F8571-9FC0-3CBA-5919-A4B12237C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B258-D89C-4C4C-B243-1B2AA681DFF9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D12AD-B0B0-0E7B-9F87-9FEDB21F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69924-3CEC-BAA9-1087-5720E9794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A687-66DF-1743-A596-058D708D3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F9038-6A58-A865-8D04-B2FCF9EC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A2E37-C4CD-2BA0-5EC4-CA6BAE89F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0EB46-EFA6-70E1-BE9D-C0A8D554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B258-D89C-4C4C-B243-1B2AA681DFF9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3CFA7-6F27-EFFE-7AE6-A3D398C41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847CA-A332-1B49-6BEF-CA63033C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A687-66DF-1743-A596-058D708D3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0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31372-5932-4C82-8EB4-5E90DD4A3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A9C2F-245D-9340-568F-B7B151EB7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51411-2769-207A-0D5C-D607EA3CD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FF5BA-7115-A218-36F0-4F2F929B8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B258-D89C-4C4C-B243-1B2AA681DFF9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EF7BD-7E83-2A2A-9D47-29384A46D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304C7-C17F-A615-1443-D0EB156A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A687-66DF-1743-A596-058D708D3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2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B071-84D8-C19D-6033-682841CC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8F781-F01A-F0D2-3A21-26308D486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457AC-DB07-6813-6549-2A1C02E3B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B29AA5-1897-1F3A-6CB4-7CA92F7C4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986FD8-554A-7FCA-9AE3-F3E7ADC9FE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6F132B-03E4-A537-0486-F26D88F7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B258-D89C-4C4C-B243-1B2AA681DFF9}" type="datetimeFigureOut">
              <a:rPr lang="en-US" smtClean="0"/>
              <a:t>3/27/23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F6BCA4-CAA4-4D78-319D-3FD511005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10AF6D-8A6D-A392-DE85-EC565C57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A687-66DF-1743-A596-058D708D3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637F-C208-252E-1524-E7B2B08A3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F6BD5-8DE7-F2B9-8768-7F07658C0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B258-D89C-4C4C-B243-1B2AA681DFF9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FDCD-74DA-46F1-9276-CA69E5AC6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ABBAE-AD6C-4911-A640-469DAE3DE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A687-66DF-1743-A596-058D708D3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EF8D66-59EE-748E-F867-B6C6C771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B258-D89C-4C4C-B243-1B2AA681DFF9}" type="datetimeFigureOut">
              <a:rPr lang="en-US" smtClean="0"/>
              <a:t>3/27/23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260E58-0D0F-F95C-7276-9C08CA1C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78E59-4854-244D-9555-A60CB600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A687-66DF-1743-A596-058D708D3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5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00FDC-D1DA-C8DB-13CE-007D67B2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222EC-C291-B52C-8015-F942742C6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A96D5-2E81-7912-AC74-3CC99F84E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0BA89-FEDB-2D56-A67C-92375D2BC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B258-D89C-4C4C-B243-1B2AA681DFF9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D1514-8720-8E13-BCDD-433EAC36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AAD33-F811-1B06-ED19-11BFA953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A687-66DF-1743-A596-058D708D3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0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B126D-34EE-060E-AEFC-6D61EDF8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D34E94-ADFF-8EDE-BB82-D98D4BE5D2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9BCB02-DA43-D314-B166-C27BED78A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39F33-C10F-E6F3-A7CE-44708610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5B258-D89C-4C4C-B243-1B2AA681DFF9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0C586-27A4-135B-2216-8F36F985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0E500-11FF-75C7-2673-0996B4F4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A687-66DF-1743-A596-058D708D3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7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E68041-0941-CC42-7C07-B83CE5E1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A5F90-EA47-B7CF-EC16-146CFF3E0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2B42D-A86E-AF92-128D-E9402E820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5B258-D89C-4C4C-B243-1B2AA681DFF9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F5AC6-40CC-E1D4-F897-6A2DB8539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6E0C5-5C84-0D27-D506-BACF9543F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DA687-66DF-1743-A596-058D708D3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4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bard.google.com/" TargetMode="External"/><Relationship Id="rId3" Type="http://schemas.openxmlformats.org/officeDocument/2006/relationships/hyperlink" Target="https://chat.openai.com/chat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9A0B28-641F-222B-F029-AE55E831A8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Generative AI and Language Understanding: Part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287A60-265C-BD5F-9B5A-43F143B0A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Sandiway</a:t>
            </a:r>
            <a:r>
              <a:rPr lang="en-US" dirty="0"/>
              <a:t> Fong</a:t>
            </a:r>
          </a:p>
          <a:p>
            <a:r>
              <a:rPr lang="en-US" dirty="0"/>
              <a:t>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334445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ED3F-4570-F8C9-7FA7-DA50826D6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Anaphora Resolution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397E29-F409-CDD9-54D3-38057A01CE26}"/>
              </a:ext>
            </a:extLst>
          </p:cNvPr>
          <p:cNvSpPr txBox="1"/>
          <p:nvPr/>
        </p:nvSpPr>
        <p:spPr>
          <a:xfrm>
            <a:off x="1244428" y="2062718"/>
            <a:ext cx="97031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white rabbit </a:t>
            </a:r>
            <a:r>
              <a:rPr lang="en-US" sz="2400" dirty="0"/>
              <a:t>jumped from behind the bushes.	(</a:t>
            </a:r>
            <a:r>
              <a:rPr lang="en-US" sz="2400" dirty="0" err="1"/>
              <a:t>Reuland</a:t>
            </a:r>
            <a:r>
              <a:rPr lang="en-US" sz="2400" dirty="0"/>
              <a:t> 2011: 26)</a:t>
            </a:r>
          </a:p>
          <a:p>
            <a:r>
              <a:rPr lang="en-US" sz="2400" dirty="0"/>
              <a:t>The </a:t>
            </a:r>
            <a:r>
              <a:rPr lang="en-US" sz="2400" b="1" dirty="0"/>
              <a:t>animal</a:t>
            </a:r>
            <a:r>
              <a:rPr lang="en-US" sz="2400" dirty="0"/>
              <a:t> looked around and then </a:t>
            </a:r>
            <a:r>
              <a:rPr lang="en-US" sz="2400" b="1" dirty="0">
                <a:solidFill>
                  <a:srgbClr val="FF0000"/>
                </a:solidFill>
              </a:rPr>
              <a:t>he</a:t>
            </a:r>
            <a:r>
              <a:rPr lang="en-US" sz="2400" dirty="0"/>
              <a:t> ran away to avoid the angry queen.</a:t>
            </a:r>
          </a:p>
        </p:txBody>
      </p:sp>
      <p:pic>
        <p:nvPicPr>
          <p:cNvPr id="12" name="Content Placeholder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44A0EAC-B9D1-B8D6-B230-3000EA3A2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0" y="3017044"/>
            <a:ext cx="10287000" cy="1968500"/>
          </a:xfr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1E30AE-BF98-B50D-1466-4470A7C001D2}"/>
              </a:ext>
            </a:extLst>
          </p:cNvPr>
          <p:cNvSpPr txBox="1"/>
          <p:nvPr/>
        </p:nvSpPr>
        <p:spPr>
          <a:xfrm>
            <a:off x="1491563" y="5206048"/>
            <a:ext cx="92088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"/>
              </a:rPr>
              <a:t>the expressions </a:t>
            </a:r>
            <a:r>
              <a:rPr lang="en-US" sz="2400" i="1" dirty="0">
                <a:effectLst/>
                <a:latin typeface="Times"/>
              </a:rPr>
              <a:t>the white rabbit, the animal. </a:t>
            </a:r>
            <a:r>
              <a:rPr lang="en-US" sz="2400" dirty="0">
                <a:effectLst/>
                <a:latin typeface="Times"/>
              </a:rPr>
              <a:t>and </a:t>
            </a:r>
            <a:r>
              <a:rPr lang="en-US" sz="2400" i="1" dirty="0">
                <a:effectLst/>
                <a:latin typeface="Times"/>
              </a:rPr>
              <a:t>he </a:t>
            </a:r>
            <a:r>
              <a:rPr lang="en-US" sz="2400" dirty="0">
                <a:effectLst/>
                <a:latin typeface="Times"/>
              </a:rPr>
              <a:t>easily receive the same value. For </a:t>
            </a:r>
            <a:r>
              <a:rPr lang="en-US" sz="2400" i="1" dirty="0">
                <a:effectLst/>
                <a:latin typeface="Times"/>
              </a:rPr>
              <a:t>he, </a:t>
            </a:r>
            <a:r>
              <a:rPr lang="en-US" sz="2400" dirty="0">
                <a:effectLst/>
                <a:latin typeface="Times"/>
              </a:rPr>
              <a:t>for instance, a reading where it gets the same value as </a:t>
            </a:r>
            <a:r>
              <a:rPr lang="en-US" sz="2400" i="1" dirty="0">
                <a:effectLst/>
                <a:latin typeface="Times"/>
              </a:rPr>
              <a:t>the animal/the white rabbit </a:t>
            </a:r>
            <a:r>
              <a:rPr lang="en-US" sz="2400" dirty="0">
                <a:effectLst/>
                <a:latin typeface="Times"/>
              </a:rPr>
              <a:t>is highly preferred.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5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355963A-0FB5-799A-360A-42D583E72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064" y="2216205"/>
            <a:ext cx="8941871" cy="316150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4627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48DC-0898-8944-ACFF-D6A2F2C4B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Anaphora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17BD1-1CD4-D721-5697-A2991B89F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Let's modify the 2</a:t>
            </a:r>
            <a:r>
              <a:rPr lang="en-US" baseline="30000" dirty="0"/>
              <a:t>nd</a:t>
            </a:r>
            <a:r>
              <a:rPr lang="en-US" dirty="0"/>
              <a:t> example a bit:</a:t>
            </a:r>
          </a:p>
          <a:p>
            <a:pPr lvl="1"/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The </a:t>
            </a:r>
            <a:r>
              <a:rPr lang="en-US" b="1" i="0" u="none" strike="noStrike" dirty="0">
                <a:solidFill>
                  <a:srgbClr val="343541"/>
                </a:solidFill>
                <a:effectLst/>
                <a:latin typeface="Söhne"/>
              </a:rPr>
              <a:t>animal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was looking around nervously. Suddenly the </a:t>
            </a:r>
            <a:r>
              <a:rPr lang="en-US" b="1" i="0" u="none" strike="noStrike" dirty="0">
                <a:solidFill>
                  <a:srgbClr val="343541"/>
                </a:solidFill>
                <a:effectLst/>
                <a:latin typeface="Söhne"/>
              </a:rPr>
              <a:t>white rabbit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jumped from behind the bushes. </a:t>
            </a:r>
          </a:p>
          <a:p>
            <a:r>
              <a:rPr lang="en-US" dirty="0">
                <a:solidFill>
                  <a:srgbClr val="343541"/>
                </a:solidFill>
                <a:latin typeface="Söhne"/>
              </a:rPr>
              <a:t>and ask:</a:t>
            </a: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2B65858-D271-A828-E31A-10E714D4D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26" y="3429000"/>
            <a:ext cx="9671348" cy="19058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801260-B314-A8F3-3A59-16C8DA6E52A3}"/>
              </a:ext>
            </a:extLst>
          </p:cNvPr>
          <p:cNvSpPr txBox="1"/>
          <p:nvPr/>
        </p:nvSpPr>
        <p:spPr>
          <a:xfrm>
            <a:off x="1627488" y="5715298"/>
            <a:ext cx="8937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"/>
              </a:rPr>
              <a:t>Here </a:t>
            </a:r>
            <a:r>
              <a:rPr lang="en-US" sz="2400" i="1" dirty="0">
                <a:effectLst/>
                <a:latin typeface="Times"/>
              </a:rPr>
              <a:t>the rabbit </a:t>
            </a:r>
            <a:r>
              <a:rPr lang="en-US" sz="2400" dirty="0">
                <a:effectLst/>
                <a:latin typeface="Times"/>
              </a:rPr>
              <a:t>is preferred to have a value different from </a:t>
            </a:r>
            <a:r>
              <a:rPr lang="en-US" sz="2400" i="1" dirty="0">
                <a:effectLst/>
                <a:latin typeface="Times"/>
              </a:rPr>
              <a:t>the animal.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235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81A7224-C8D7-6C22-B195-68E49CE7B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561" y="2238704"/>
            <a:ext cx="9202877" cy="293252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7240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AB28-7108-9BD8-361A-F7B84C52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Anaphora Resolution</a:t>
            </a:r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90DB0A9-4AB6-CC78-AFDD-D7A7292F27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3620" y="1825625"/>
            <a:ext cx="4110759" cy="4351338"/>
          </a:xfrm>
          <a:ln>
            <a:solidFill>
              <a:schemeClr val="tx1"/>
            </a:solidFill>
          </a:ln>
        </p:spPr>
      </p:pic>
      <p:pic>
        <p:nvPicPr>
          <p:cNvPr id="12" name="Content Placeholder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590E4BC-B133-0D21-A415-3452708B4F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5589" y="1825625"/>
            <a:ext cx="6377302" cy="2771089"/>
          </a:xfrm>
          <a:ln>
            <a:solidFill>
              <a:schemeClr val="tx1"/>
            </a:solidFill>
          </a:ln>
        </p:spPr>
      </p:pic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2C504C1-7B1C-2DD7-2144-50837525EE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258"/>
          <a:stretch/>
        </p:blipFill>
        <p:spPr>
          <a:xfrm>
            <a:off x="5814698" y="4731651"/>
            <a:ext cx="6377302" cy="13108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18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0AE9EE-5CCF-ECB2-B9FD-377D8BDD7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9407" y="1950510"/>
            <a:ext cx="7327071" cy="3719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E08A682-B0C8-8BE1-1593-03FE648C8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406" y="4618508"/>
            <a:ext cx="7327071" cy="18743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182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33AA3-52F3-1F6F-4CDA-6B90FD48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Anaphora Resolution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A0ED3BE5-41E1-31DC-6549-FA19F8FADB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57862" y="1913241"/>
            <a:ext cx="3661832" cy="4351338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46FDA5B-3FE8-AB28-3A77-87F6E91D60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19694" y="3484605"/>
            <a:ext cx="6034106" cy="1208611"/>
          </a:xfr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4EE4B7-9B18-15CA-4F0F-2AD614C636C0}"/>
              </a:ext>
            </a:extLst>
          </p:cNvPr>
          <p:cNvSpPr/>
          <p:nvPr/>
        </p:nvSpPr>
        <p:spPr>
          <a:xfrm>
            <a:off x="1744717" y="4477407"/>
            <a:ext cx="3489435" cy="9249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2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75A4E21-8D87-0450-B5E7-AEB10E3E2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924" y="2309032"/>
            <a:ext cx="8534152" cy="223993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5333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C1E1A-5381-417E-BDA6-037797D1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Pronominal Binding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22C31-ADA4-1099-F8DD-DB8ED9E7A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Linguists have discussed pronominal binding examples of the following kind, e.g.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Reuland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 (2011) mentions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Jackendoff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 1972, Chomsky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986a, and Williams 1987).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en-US" dirty="0"/>
              <a:t>What is the difference between possible antecedents for him?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John</a:t>
            </a:r>
            <a:r>
              <a:rPr lang="en-US" dirty="0"/>
              <a:t> told an </a:t>
            </a:r>
            <a:r>
              <a:rPr lang="en-US" dirty="0" err="1"/>
              <a:t>embarassing</a:t>
            </a:r>
            <a:r>
              <a:rPr lang="en-US" dirty="0"/>
              <a:t>/untrue story about </a:t>
            </a:r>
            <a:r>
              <a:rPr lang="en-US" b="1" dirty="0">
                <a:solidFill>
                  <a:schemeClr val="accent2"/>
                </a:solidFill>
              </a:rPr>
              <a:t>him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John</a:t>
            </a:r>
            <a:r>
              <a:rPr lang="en-US" dirty="0"/>
              <a:t> heard an </a:t>
            </a:r>
            <a:r>
              <a:rPr lang="en-US" dirty="0" err="1"/>
              <a:t>embarassing</a:t>
            </a:r>
            <a:r>
              <a:rPr lang="en-US" dirty="0"/>
              <a:t>/untrue story about </a:t>
            </a:r>
            <a:r>
              <a:rPr lang="en-US" b="1" dirty="0">
                <a:solidFill>
                  <a:schemeClr val="accent2"/>
                </a:solidFill>
              </a:rPr>
              <a:t>him</a:t>
            </a:r>
          </a:p>
          <a:p>
            <a:r>
              <a:rPr lang="en-US" dirty="0"/>
              <a:t>Based on the examples given in this lecture, try to devise a statement + question for </a:t>
            </a:r>
            <a:r>
              <a:rPr lang="en-US" dirty="0" err="1"/>
              <a:t>ChatGPT</a:t>
            </a:r>
            <a:r>
              <a:rPr lang="en-US" dirty="0"/>
              <a:t> to reveal whether it knows this difference.</a:t>
            </a:r>
          </a:p>
          <a:p>
            <a:pPr lvl="1"/>
            <a:r>
              <a:rPr lang="en-US" dirty="0"/>
              <a:t>Show your screenshot(s)</a:t>
            </a:r>
          </a:p>
          <a:p>
            <a:pPr lvl="1"/>
            <a:r>
              <a:rPr lang="en-US" dirty="0"/>
              <a:t>You may tweak the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8E11BD-B710-0C8B-EF4D-A6A51F2818BA}"/>
              </a:ext>
            </a:extLst>
          </p:cNvPr>
          <p:cNvSpPr txBox="1"/>
          <p:nvPr/>
        </p:nvSpPr>
        <p:spPr>
          <a:xfrm>
            <a:off x="4127157" y="5869459"/>
            <a:ext cx="374897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Homework for students!</a:t>
            </a:r>
          </a:p>
        </p:txBody>
      </p:sp>
    </p:spTree>
    <p:extLst>
      <p:ext uri="{BB962C8B-B14F-4D97-AF65-F5344CB8AC3E}">
        <p14:creationId xmlns:p14="http://schemas.microsoft.com/office/powerpoint/2010/main" val="98304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B48F9-0259-6EF0-3AB9-D6E670B8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Pronominal Binding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B0DEF-9354-787E-8A50-3C9C538EE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384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[Adapted from (</a:t>
            </a:r>
            <a:r>
              <a:rPr lang="en-US" sz="2400" dirty="0" err="1"/>
              <a:t>Hornstein</a:t>
            </a:r>
            <a:r>
              <a:rPr lang="en-US" sz="2400" dirty="0"/>
              <a:t> 1995: 25), from May (1977, 1985) and Reinhart (1983) cited therein.]</a:t>
            </a:r>
          </a:p>
          <a:p>
            <a:r>
              <a:rPr lang="en-US" dirty="0"/>
              <a:t>Example (</a:t>
            </a:r>
            <a:r>
              <a:rPr lang="en-US" i="1" dirty="0"/>
              <a:t>inverse linking/VP ellipsis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Some tourist in </a:t>
            </a:r>
            <a:r>
              <a:rPr lang="en-US" i="1" dirty="0"/>
              <a:t>every city</a:t>
            </a:r>
            <a:r>
              <a:rPr lang="en-US" dirty="0"/>
              <a:t> dislikes </a:t>
            </a:r>
            <a:r>
              <a:rPr lang="en-US" i="1" dirty="0">
                <a:solidFill>
                  <a:schemeClr val="accent2"/>
                </a:solidFill>
              </a:rPr>
              <a:t>it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Some tourist in every city dislikes </a:t>
            </a:r>
            <a:r>
              <a:rPr lang="en-US" i="1" dirty="0">
                <a:solidFill>
                  <a:schemeClr val="accent2"/>
                </a:solidFill>
              </a:rPr>
              <a:t>it</a:t>
            </a:r>
            <a:r>
              <a:rPr lang="en-US" dirty="0"/>
              <a:t> and </a:t>
            </a:r>
            <a:r>
              <a:rPr lang="en-US" i="1" dirty="0"/>
              <a:t>some resident</a:t>
            </a:r>
            <a:r>
              <a:rPr lang="en-US" dirty="0"/>
              <a:t> does too.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EAB097E-2453-2F35-757B-50061C01B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599" y="3164079"/>
            <a:ext cx="9228802" cy="332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3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40FE0-8A91-38FF-470C-B002DBCF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era of Generative AI</a:t>
            </a:r>
          </a:p>
        </p:txBody>
      </p:sp>
      <p:pic>
        <p:nvPicPr>
          <p:cNvPr id="8" name="Content Placeholder 6" descr="Table, Teams&#10;&#10;Description automatically generated with medium confidence">
            <a:extLst>
              <a:ext uri="{FF2B5EF4-FFF2-40B4-BE49-F238E27FC236}">
                <a16:creationId xmlns:a16="http://schemas.microsoft.com/office/drawing/2014/main" id="{CF76E1E7-B887-ADC7-46FB-8A953BB31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044" y="3242376"/>
            <a:ext cx="5375226" cy="32222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FD5C1B-82A4-07CB-A292-85474A2CFD11}"/>
              </a:ext>
            </a:extLst>
          </p:cNvPr>
          <p:cNvSpPr txBox="1"/>
          <p:nvPr/>
        </p:nvSpPr>
        <p:spPr>
          <a:xfrm>
            <a:off x="1027044" y="2934599"/>
            <a:ext cx="29742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https://chat.openai.com/chat</a:t>
            </a:r>
            <a:endParaRPr lang="en-US" sz="14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316B0A6-3BA3-90F2-3D6A-31285AAE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44" y="1730349"/>
            <a:ext cx="4041913" cy="1196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2CBD76E1-0D48-E641-05B7-3C266C9D9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1626" y="2276526"/>
            <a:ext cx="4392174" cy="1261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D99197D-1341-F6C9-4431-32C4647DC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9267" y="3573345"/>
            <a:ext cx="5156892" cy="2006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484BFCD-A259-7931-B297-AAA749A746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9267" y="5121206"/>
            <a:ext cx="5162632" cy="13434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59DE23-FBF9-287D-D9DB-EE8A9B5225BA}"/>
              </a:ext>
            </a:extLst>
          </p:cNvPr>
          <p:cNvSpPr txBox="1"/>
          <p:nvPr/>
        </p:nvSpPr>
        <p:spPr>
          <a:xfrm>
            <a:off x="6867044" y="1903244"/>
            <a:ext cx="28931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https://bard.google.com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322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3124CE9-9D8F-773E-E20A-5C62BFDC7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5429" y="2049517"/>
            <a:ext cx="8401142" cy="2555903"/>
          </a:xfrm>
          <a:ln>
            <a:solidFill>
              <a:schemeClr val="tx1"/>
            </a:solidFill>
          </a:ln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4D5595F-A65B-595C-AA92-FF1E54294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726" y="4605420"/>
            <a:ext cx="7136547" cy="19017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582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B48F9-0259-6EF0-3AB9-D6E670B8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Pronominal Binding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B0DEF-9354-787E-8A50-3C9C538EE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388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Example (</a:t>
            </a:r>
            <a:r>
              <a:rPr lang="en-US" i="1" dirty="0"/>
              <a:t>inverse linking/VP ellipsis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Some tourist in </a:t>
            </a:r>
            <a:r>
              <a:rPr lang="en-US" i="1" dirty="0"/>
              <a:t>every city</a:t>
            </a:r>
            <a:r>
              <a:rPr lang="en-US" dirty="0"/>
              <a:t> dislikes </a:t>
            </a:r>
            <a:r>
              <a:rPr lang="en-US" i="1" dirty="0">
                <a:solidFill>
                  <a:schemeClr val="accent2"/>
                </a:solidFill>
              </a:rPr>
              <a:t>it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Some tourist in every city dislikes </a:t>
            </a:r>
            <a:r>
              <a:rPr lang="en-US" i="1" dirty="0">
                <a:solidFill>
                  <a:schemeClr val="accent2"/>
                </a:solidFill>
              </a:rPr>
              <a:t>it</a:t>
            </a:r>
            <a:r>
              <a:rPr lang="en-US" dirty="0"/>
              <a:t> and </a:t>
            </a:r>
            <a:r>
              <a:rPr lang="en-US" i="1" dirty="0"/>
              <a:t>some resident</a:t>
            </a:r>
            <a:r>
              <a:rPr lang="en-US" dirty="0"/>
              <a:t> does too.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6A7839E-0315-329A-D835-108CCE05A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199413"/>
            <a:ext cx="7772400" cy="307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26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6BD21DA-2D84-4826-EFF0-1A916D0F1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556" y="2144110"/>
            <a:ext cx="9406888" cy="2856542"/>
          </a:xfr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918B8F-740D-B0B7-697A-FCE8B1E25FC9}"/>
              </a:ext>
            </a:extLst>
          </p:cNvPr>
          <p:cNvSpPr/>
          <p:nvPr/>
        </p:nvSpPr>
        <p:spPr>
          <a:xfrm>
            <a:off x="7735615" y="3731172"/>
            <a:ext cx="2007476" cy="29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8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C12D-D1A6-FCC0-259E-7890CA7B0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Pronominal Binding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8CDF2-6038-7C3B-FF5E-98BC838F2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Careful questioning is required: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E1AF11A-5074-0527-0D18-3E30A78D5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118" y="2659792"/>
            <a:ext cx="9155763" cy="27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50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5F2D214-24EF-6320-5494-B23A63471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226" y="1891862"/>
            <a:ext cx="8987547" cy="2662977"/>
          </a:xfrm>
          <a:ln>
            <a:solidFill>
              <a:schemeClr val="tx1"/>
            </a:solidFill>
          </a:ln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26A5142-387D-4BDF-751D-03974C2B4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839" y="3994013"/>
            <a:ext cx="6377802" cy="23121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71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A478F-F8D3-69D5-EA8E-5038BC181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Pronominal Binding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32B6C-9043-7FD8-8C36-3498F3334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6251"/>
          </a:xfrm>
        </p:spPr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Hornstein</a:t>
            </a:r>
            <a:r>
              <a:rPr lang="en-US" dirty="0"/>
              <a:t> 1995: 25):</a:t>
            </a:r>
          </a:p>
          <a:p>
            <a:pPr lvl="1"/>
            <a:r>
              <a:rPr lang="en-US" dirty="0"/>
              <a:t>*The man [who disliked </a:t>
            </a:r>
            <a:r>
              <a:rPr lang="en-US" i="1" dirty="0"/>
              <a:t>every </a:t>
            </a:r>
            <a:r>
              <a:rPr lang="en-US" i="1" dirty="0" err="1"/>
              <a:t>boy</a:t>
            </a:r>
            <a:r>
              <a:rPr lang="en-US" baseline="-25000" dirty="0" err="1"/>
              <a:t>i</a:t>
            </a:r>
            <a:r>
              <a:rPr lang="en-US" dirty="0"/>
              <a:t>] hit </a:t>
            </a:r>
            <a:r>
              <a:rPr lang="en-US" i="1" dirty="0" err="1">
                <a:solidFill>
                  <a:schemeClr val="accent2"/>
                </a:solidFill>
              </a:rPr>
              <a:t>him</a:t>
            </a:r>
            <a:r>
              <a:rPr lang="en-US" i="1" baseline="-25000" dirty="0" err="1"/>
              <a:t>i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76E84F-F2E6-D0CA-97A4-87E78A51C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524" y="2822098"/>
            <a:ext cx="9268951" cy="14976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D49235E-D5FE-A1CE-B04E-455E807E0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523" y="4591595"/>
            <a:ext cx="9305177" cy="17350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150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9EDB29C-5023-452D-9FA2-97079C30C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2492" y="1929214"/>
            <a:ext cx="8747016" cy="456366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3208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A478F-F8D3-69D5-EA8E-5038BC181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Pronominal Binding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32B6C-9043-7FD8-8C36-3498F3334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6251"/>
          </a:xfrm>
        </p:spPr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Hornstein</a:t>
            </a:r>
            <a:r>
              <a:rPr lang="en-US" dirty="0"/>
              <a:t> 1995: 25):</a:t>
            </a:r>
          </a:p>
          <a:p>
            <a:pPr lvl="1"/>
            <a:r>
              <a:rPr lang="en-US" dirty="0"/>
              <a:t>*The man [who disliked </a:t>
            </a:r>
            <a:r>
              <a:rPr lang="en-US" i="1" dirty="0"/>
              <a:t>every </a:t>
            </a:r>
            <a:r>
              <a:rPr lang="en-US" i="1" dirty="0" err="1"/>
              <a:t>boy</a:t>
            </a:r>
            <a:r>
              <a:rPr lang="en-US" baseline="-25000" dirty="0" err="1"/>
              <a:t>i</a:t>
            </a:r>
            <a:r>
              <a:rPr lang="en-US" dirty="0"/>
              <a:t>] hit </a:t>
            </a:r>
            <a:r>
              <a:rPr lang="en-US" i="1" dirty="0" err="1">
                <a:solidFill>
                  <a:schemeClr val="accent2"/>
                </a:solidFill>
              </a:rPr>
              <a:t>him</a:t>
            </a:r>
            <a:r>
              <a:rPr lang="en-US" i="1" baseline="-25000" dirty="0" err="1">
                <a:solidFill>
                  <a:schemeClr val="accent2"/>
                </a:solidFill>
              </a:rPr>
              <a:t>i</a:t>
            </a:r>
            <a:r>
              <a:rPr lang="en-US" dirty="0"/>
              <a:t> 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B86C09B-D51F-603E-9464-E45D40C5D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189" y="4508938"/>
            <a:ext cx="8884475" cy="1749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07EBA7E-7413-66EB-DD89-B86880D93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189" y="2838011"/>
            <a:ext cx="8907925" cy="16709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Left Arrow Callout 9">
            <a:extLst>
              <a:ext uri="{FF2B5EF4-FFF2-40B4-BE49-F238E27FC236}">
                <a16:creationId xmlns:a16="http://schemas.microsoft.com/office/drawing/2014/main" id="{DB3726A3-DEAC-1927-0300-2D8AAAB82FCC}"/>
              </a:ext>
            </a:extLst>
          </p:cNvPr>
          <p:cNvSpPr/>
          <p:nvPr/>
        </p:nvSpPr>
        <p:spPr>
          <a:xfrm>
            <a:off x="8625018" y="3934262"/>
            <a:ext cx="3393988" cy="122779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56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Right answers if you permit the binding (</a:t>
            </a:r>
            <a:r>
              <a:rPr lang="en-US" i="1" dirty="0"/>
              <a:t>contra</a:t>
            </a:r>
            <a:r>
              <a:rPr lang="en-US" dirty="0"/>
              <a:t> </a:t>
            </a:r>
            <a:r>
              <a:rPr lang="en-US" dirty="0" err="1"/>
              <a:t>Hornstein</a:t>
            </a:r>
            <a:r>
              <a:rPr lang="en-US" dirty="0"/>
              <a:t>), but wrong reasoning.</a:t>
            </a:r>
          </a:p>
        </p:txBody>
      </p:sp>
    </p:spTree>
    <p:extLst>
      <p:ext uri="{BB962C8B-B14F-4D97-AF65-F5344CB8AC3E}">
        <p14:creationId xmlns:p14="http://schemas.microsoft.com/office/powerpoint/2010/main" val="202030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DEDD041-25B9-4C48-BBB0-81BDED681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279" y="2069874"/>
            <a:ext cx="9566618" cy="1696907"/>
          </a:xfrm>
          <a:ln>
            <a:solidFill>
              <a:schemeClr val="tx1"/>
            </a:solidFill>
          </a:ln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BBF8E85-77BE-E181-0729-9261E0967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79" y="3788240"/>
            <a:ext cx="9591906" cy="2360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305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8C83-B271-5CB4-BC10-E1DE226C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Pronominal Binding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3A225-EF73-24CD-82EB-701D54FF8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7002"/>
          </a:xfrm>
        </p:spPr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Hornstein</a:t>
            </a:r>
            <a:r>
              <a:rPr lang="en-US" dirty="0"/>
              <a:t> 1995: 24):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John kissed </a:t>
            </a:r>
            <a:r>
              <a:rPr lang="en-US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every </a:t>
            </a:r>
            <a:r>
              <a:rPr lang="en-US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child</a:t>
            </a:r>
            <a:r>
              <a:rPr lang="en-US" baseline="-25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after Bill introduced </a:t>
            </a:r>
            <a:r>
              <a:rPr lang="en-US" i="1" dirty="0" err="1"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him</a:t>
            </a:r>
            <a:r>
              <a:rPr lang="en-US" baseline="-25000" dirty="0" err="1"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3E8171D-5FE6-8028-113C-8B32B2D65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117" y="2792627"/>
            <a:ext cx="8857766" cy="18411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B0E9295-D007-002E-65FD-ECAC1D617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117" y="4759043"/>
            <a:ext cx="8912554" cy="19780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31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83714-4408-321A-72B5-EC3191B3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FC494-BA74-3102-DD63-C67AD723E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/>
              <a:t>ChatGPT</a:t>
            </a:r>
            <a:r>
              <a:rPr lang="en-US" sz="3600" dirty="0"/>
              <a:t> and Anaphora Resolution</a:t>
            </a:r>
          </a:p>
        </p:txBody>
      </p:sp>
    </p:spTree>
    <p:extLst>
      <p:ext uri="{BB962C8B-B14F-4D97-AF65-F5344CB8AC3E}">
        <p14:creationId xmlns:p14="http://schemas.microsoft.com/office/powerpoint/2010/main" val="2488732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44EC15E-85F9-2B92-03ED-6EE78F7FB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454" y="2059081"/>
            <a:ext cx="9205091" cy="371057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3555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F9043A2-B016-70DF-31E1-C3BE71FF5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366" y="2415902"/>
            <a:ext cx="9389268" cy="312975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9440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5BEEE-BC2F-C2A3-DCC3-2BBBFD14D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 Anaphora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2B507-B64E-1380-AE45-34B6891C2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580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Example (Control vs. ECM, adapted from (</a:t>
            </a:r>
            <a:r>
              <a:rPr lang="en-US" dirty="0" err="1"/>
              <a:t>Reuland</a:t>
            </a:r>
            <a:r>
              <a:rPr lang="en-US" dirty="0"/>
              <a:t> 2011:86)):</a:t>
            </a:r>
          </a:p>
          <a:p>
            <a:pPr lvl="1"/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Finally, </a:t>
            </a:r>
            <a:r>
              <a:rPr lang="en-US" b="0" i="1" u="none" strike="noStrike" dirty="0">
                <a:solidFill>
                  <a:srgbClr val="343541"/>
                </a:solidFill>
                <a:effectLst/>
                <a:latin typeface="Söhne"/>
              </a:rPr>
              <a:t>John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convinced Mary and </a:t>
            </a:r>
            <a:r>
              <a:rPr lang="en-US" b="0" i="1" u="none" strike="noStrike" dirty="0">
                <a:solidFill>
                  <a:schemeClr val="accent2"/>
                </a:solidFill>
                <a:effectLst/>
                <a:latin typeface="Söhne"/>
              </a:rPr>
              <a:t>himself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to leave the country.</a:t>
            </a:r>
            <a:endParaRPr lang="en-US" dirty="0">
              <a:solidFill>
                <a:srgbClr val="343541"/>
              </a:solidFill>
              <a:latin typeface="Söhne"/>
            </a:endParaRPr>
          </a:p>
          <a:p>
            <a:pPr lvl="1"/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Finally, </a:t>
            </a:r>
            <a:r>
              <a:rPr lang="en-US" b="0" i="1" u="none" strike="noStrike" dirty="0">
                <a:solidFill>
                  <a:srgbClr val="343541"/>
                </a:solidFill>
                <a:effectLst/>
                <a:latin typeface="Söhne"/>
              </a:rPr>
              <a:t>John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convinced Mary and </a:t>
            </a:r>
            <a:r>
              <a:rPr lang="en-US" b="0" i="1" u="none" strike="noStrike" dirty="0">
                <a:solidFill>
                  <a:schemeClr val="accent2"/>
                </a:solidFill>
                <a:effectLst/>
                <a:latin typeface="Söhne"/>
              </a:rPr>
              <a:t>him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to leave the country. </a:t>
            </a:r>
            <a:endParaRPr lang="en-US" dirty="0"/>
          </a:p>
          <a:p>
            <a:pPr lvl="1"/>
            <a:r>
              <a:rPr lang="en-US" b="0" i="1" u="none" strike="noStrike" dirty="0">
                <a:solidFill>
                  <a:srgbClr val="343541"/>
                </a:solidFill>
                <a:effectLst/>
                <a:latin typeface="Söhne"/>
              </a:rPr>
              <a:t>John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expected Mary and </a:t>
            </a:r>
            <a:r>
              <a:rPr lang="en-US" b="0" i="1" u="none" strike="noStrike" dirty="0">
                <a:solidFill>
                  <a:schemeClr val="accent2"/>
                </a:solidFill>
                <a:effectLst/>
                <a:latin typeface="Söhne"/>
              </a:rPr>
              <a:t>himself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to leave the country.</a:t>
            </a:r>
          </a:p>
          <a:p>
            <a:pPr lvl="1"/>
            <a:r>
              <a:rPr lang="en-US" b="0" i="1" u="none" strike="noStrike" dirty="0">
                <a:solidFill>
                  <a:srgbClr val="343541"/>
                </a:solidFill>
                <a:effectLst/>
                <a:latin typeface="Söhne"/>
              </a:rPr>
              <a:t>John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expected Mary and </a:t>
            </a:r>
            <a:r>
              <a:rPr lang="en-US" b="0" i="1" u="none" strike="noStrike" dirty="0">
                <a:solidFill>
                  <a:schemeClr val="accent2"/>
                </a:solidFill>
                <a:effectLst/>
                <a:latin typeface="Söhne"/>
              </a:rPr>
              <a:t>him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to leave the country.</a:t>
            </a: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246E317-7859-B65F-8BC0-1421158B0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874909"/>
            <a:ext cx="7772400" cy="12986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64C5A6D-A2E9-9A9D-F486-8B58845B6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173588"/>
            <a:ext cx="7772400" cy="13281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0702B8-4253-43A8-7B53-FED1AC4600C2}"/>
              </a:ext>
            </a:extLst>
          </p:cNvPr>
          <p:cNvSpPr/>
          <p:nvPr/>
        </p:nvSpPr>
        <p:spPr>
          <a:xfrm>
            <a:off x="2795752" y="6085490"/>
            <a:ext cx="557048" cy="4162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Callout 8">
            <a:extLst>
              <a:ext uri="{FF2B5EF4-FFF2-40B4-BE49-F238E27FC236}">
                <a16:creationId xmlns:a16="http://schemas.microsoft.com/office/drawing/2014/main" id="{B7CFF504-3650-29AD-A9D9-884884EDFDFF}"/>
              </a:ext>
            </a:extLst>
          </p:cNvPr>
          <p:cNvSpPr/>
          <p:nvPr/>
        </p:nvSpPr>
        <p:spPr>
          <a:xfrm>
            <a:off x="5723913" y="5907381"/>
            <a:ext cx="1718441" cy="77251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56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ERROR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1E5518-1984-B7C3-184B-CC4AF378B3A7}"/>
              </a:ext>
            </a:extLst>
          </p:cNvPr>
          <p:cNvSpPr txBox="1"/>
          <p:nvPr/>
        </p:nvSpPr>
        <p:spPr>
          <a:xfrm>
            <a:off x="9921203" y="4064906"/>
            <a:ext cx="2113143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notice: flipped order</a:t>
            </a:r>
          </a:p>
          <a:p>
            <a:r>
              <a:rPr lang="en-US" i="1" dirty="0"/>
              <a:t>himself</a:t>
            </a:r>
            <a:r>
              <a:rPr lang="en-US" dirty="0"/>
              <a:t> and </a:t>
            </a:r>
            <a:r>
              <a:rPr lang="en-US" i="1" dirty="0"/>
              <a:t>Mary</a:t>
            </a:r>
          </a:p>
        </p:txBody>
      </p:sp>
    </p:spTree>
    <p:extLst>
      <p:ext uri="{BB962C8B-B14F-4D97-AF65-F5344CB8AC3E}">
        <p14:creationId xmlns:p14="http://schemas.microsoft.com/office/powerpoint/2010/main" val="68712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FB6864D-4A46-BA0F-AAC1-FE04452B4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902" y="2150075"/>
            <a:ext cx="9658196" cy="3699412"/>
          </a:xfr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41194A-96BD-D5D6-EBA5-0A1C9EDB1B28}"/>
              </a:ext>
            </a:extLst>
          </p:cNvPr>
          <p:cNvSpPr/>
          <p:nvPr/>
        </p:nvSpPr>
        <p:spPr>
          <a:xfrm>
            <a:off x="2858814" y="4445876"/>
            <a:ext cx="5276193" cy="325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C61B0C2-083D-B332-F736-79101F2D1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016" y="2069060"/>
            <a:ext cx="10343967" cy="302815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0962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06D8001-1947-2C90-D53F-39209DF66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796846"/>
            <a:ext cx="7772400" cy="14320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5BEEE-BC2F-C2A3-DCC3-2BBBFD14D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 Anaphora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2B507-B64E-1380-AE45-34B6891C2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85611"/>
          </a:xfrm>
        </p:spPr>
        <p:txBody>
          <a:bodyPr>
            <a:normAutofit/>
          </a:bodyPr>
          <a:lstStyle/>
          <a:p>
            <a:r>
              <a:rPr lang="en-US" dirty="0"/>
              <a:t>Example (Control vs. ECM, adapted from (</a:t>
            </a:r>
            <a:r>
              <a:rPr lang="en-US" dirty="0" err="1"/>
              <a:t>Reuland</a:t>
            </a:r>
            <a:r>
              <a:rPr lang="en-US" dirty="0"/>
              <a:t> 2011:86)):</a:t>
            </a:r>
          </a:p>
          <a:p>
            <a:pPr lvl="1"/>
            <a:r>
              <a:rPr lang="en-US" b="0" i="1" u="none" strike="noStrike" dirty="0">
                <a:solidFill>
                  <a:srgbClr val="343541"/>
                </a:solidFill>
                <a:effectLst/>
                <a:latin typeface="Söhne"/>
              </a:rPr>
              <a:t>John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expected Mary and </a:t>
            </a:r>
            <a:r>
              <a:rPr lang="en-US" b="0" i="1" u="none" strike="noStrike" dirty="0">
                <a:solidFill>
                  <a:schemeClr val="accent2"/>
                </a:solidFill>
                <a:effectLst/>
                <a:latin typeface="Söhne"/>
              </a:rPr>
              <a:t>himself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to leave the country.</a:t>
            </a:r>
          </a:p>
          <a:p>
            <a:pPr lvl="1"/>
            <a:r>
              <a:rPr lang="en-US" b="0" i="1" u="none" strike="noStrike" dirty="0">
                <a:solidFill>
                  <a:srgbClr val="343541"/>
                </a:solidFill>
                <a:effectLst/>
                <a:latin typeface="Söhne"/>
              </a:rPr>
              <a:t>John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expected Mary and </a:t>
            </a:r>
            <a:r>
              <a:rPr lang="en-US" b="0" i="1" u="none" strike="noStrike" dirty="0">
                <a:solidFill>
                  <a:schemeClr val="accent2"/>
                </a:solidFill>
                <a:effectLst/>
                <a:latin typeface="Söhne"/>
              </a:rPr>
              <a:t>him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to leave the country.</a:t>
            </a:r>
            <a:endParaRPr lang="en-US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25CB2DB-19BC-BEC0-A96B-B8E1DEC4A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311236"/>
            <a:ext cx="7772400" cy="14856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Left Arrow Callout 10">
            <a:extLst>
              <a:ext uri="{FF2B5EF4-FFF2-40B4-BE49-F238E27FC236}">
                <a16:creationId xmlns:a16="http://schemas.microsoft.com/office/drawing/2014/main" id="{EA7BBC7D-79DA-FDA2-4C65-C8DF6846FE8F}"/>
              </a:ext>
            </a:extLst>
          </p:cNvPr>
          <p:cNvSpPr/>
          <p:nvPr/>
        </p:nvSpPr>
        <p:spPr>
          <a:xfrm>
            <a:off x="8849711" y="5512854"/>
            <a:ext cx="3184635" cy="99174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0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Fail, right? Actually, </a:t>
            </a:r>
            <a:r>
              <a:rPr lang="en-US" i="1" dirty="0"/>
              <a:t>just</a:t>
            </a:r>
            <a:r>
              <a:rPr lang="en-US" dirty="0"/>
              <a:t> an unclear answer, but wait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503363-FE4F-9E7E-FB28-E1D46FDB1105}"/>
              </a:ext>
            </a:extLst>
          </p:cNvPr>
          <p:cNvSpPr txBox="1"/>
          <p:nvPr/>
        </p:nvSpPr>
        <p:spPr>
          <a:xfrm>
            <a:off x="9921203" y="4064906"/>
            <a:ext cx="2113143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notice: flipped order</a:t>
            </a:r>
          </a:p>
          <a:p>
            <a:r>
              <a:rPr lang="en-US" i="1" dirty="0"/>
              <a:t>himself</a:t>
            </a:r>
            <a:r>
              <a:rPr lang="en-US" dirty="0"/>
              <a:t> and </a:t>
            </a:r>
            <a:r>
              <a:rPr lang="en-US" i="1" dirty="0"/>
              <a:t>Mary</a:t>
            </a:r>
          </a:p>
        </p:txBody>
      </p:sp>
    </p:spTree>
    <p:extLst>
      <p:ext uri="{BB962C8B-B14F-4D97-AF65-F5344CB8AC3E}">
        <p14:creationId xmlns:p14="http://schemas.microsoft.com/office/powerpoint/2010/main" val="423595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44B2B6D-AB8B-B2FC-C3B1-0371CCC7D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470" y="1690688"/>
            <a:ext cx="9800687" cy="2393484"/>
          </a:xfrm>
          <a:ln>
            <a:solidFill>
              <a:schemeClr val="tx1"/>
            </a:solidFill>
          </a:ln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B6AFCF9-7091-C79F-FF2A-7560CCABB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70" y="3812559"/>
            <a:ext cx="9800687" cy="28765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660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5BEEE-BC2F-C2A3-DCC3-2BBBFD14D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 Anaphora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2B507-B64E-1380-AE45-34B6891C2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85611"/>
          </a:xfrm>
        </p:spPr>
        <p:txBody>
          <a:bodyPr>
            <a:normAutofit/>
          </a:bodyPr>
          <a:lstStyle/>
          <a:p>
            <a:r>
              <a:rPr lang="en-US" dirty="0"/>
              <a:t>Example (Control vs. ECM, adapted from (</a:t>
            </a:r>
            <a:r>
              <a:rPr lang="en-US" dirty="0" err="1"/>
              <a:t>Reuland</a:t>
            </a:r>
            <a:r>
              <a:rPr lang="en-US" dirty="0"/>
              <a:t> 2011:86)):</a:t>
            </a:r>
          </a:p>
          <a:p>
            <a:pPr lvl="1"/>
            <a:r>
              <a:rPr lang="en-US" b="0" i="1" u="none" strike="noStrike" dirty="0">
                <a:solidFill>
                  <a:srgbClr val="343541"/>
                </a:solidFill>
                <a:effectLst/>
                <a:latin typeface="Söhne"/>
              </a:rPr>
              <a:t>John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expected Mary and </a:t>
            </a:r>
            <a:r>
              <a:rPr lang="en-US" b="0" i="1" u="none" strike="noStrike" dirty="0">
                <a:solidFill>
                  <a:schemeClr val="accent2"/>
                </a:solidFill>
                <a:effectLst/>
                <a:latin typeface="Söhne"/>
              </a:rPr>
              <a:t>himself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to leave the country.</a:t>
            </a:r>
          </a:p>
          <a:p>
            <a:pPr lvl="1"/>
            <a:r>
              <a:rPr lang="en-US" b="0" i="1" u="none" strike="noStrike" dirty="0">
                <a:solidFill>
                  <a:srgbClr val="343541"/>
                </a:solidFill>
                <a:effectLst/>
                <a:latin typeface="Söhne"/>
              </a:rPr>
              <a:t>John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expected Mary and </a:t>
            </a:r>
            <a:r>
              <a:rPr lang="en-US" b="0" i="1" u="none" strike="noStrike" dirty="0">
                <a:solidFill>
                  <a:schemeClr val="accent2"/>
                </a:solidFill>
                <a:effectLst/>
                <a:latin typeface="Söhne"/>
              </a:rPr>
              <a:t>him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to leave the country.</a:t>
            </a: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376DC90-7E3E-6DDC-5EAC-D8FFF8FD2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977134"/>
            <a:ext cx="7772400" cy="19182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3F2A16-D97F-7691-D062-FFDCF926B32D}"/>
              </a:ext>
            </a:extLst>
          </p:cNvPr>
          <p:cNvSpPr txBox="1"/>
          <p:nvPr/>
        </p:nvSpPr>
        <p:spPr>
          <a:xfrm>
            <a:off x="1782768" y="3305058"/>
            <a:ext cx="8626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Let's add a sentence that will help disambiguate. </a:t>
            </a:r>
            <a:r>
              <a:rPr lang="en-US" sz="2400" i="1" dirty="0"/>
              <a:t>Bill was undecided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408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BC3F722-763A-A6C1-58E1-6BB3FAFEA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220" y="1834301"/>
            <a:ext cx="9711559" cy="457758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3717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5BEEE-BC2F-C2A3-DCC3-2BBBFD14D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 Anaphora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2B507-B64E-1380-AE45-34B6891C2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85611"/>
          </a:xfrm>
        </p:spPr>
        <p:txBody>
          <a:bodyPr>
            <a:normAutofit/>
          </a:bodyPr>
          <a:lstStyle/>
          <a:p>
            <a:r>
              <a:rPr lang="en-US" dirty="0"/>
              <a:t>Example (Control vs. ECM, adapted from (</a:t>
            </a:r>
            <a:r>
              <a:rPr lang="en-US" dirty="0" err="1"/>
              <a:t>Reuland</a:t>
            </a:r>
            <a:r>
              <a:rPr lang="en-US" dirty="0"/>
              <a:t> 2011:86)):</a:t>
            </a:r>
          </a:p>
          <a:p>
            <a:pPr lvl="1"/>
            <a:r>
              <a:rPr lang="en-US" b="0" i="1" u="none" strike="noStrike" dirty="0">
                <a:solidFill>
                  <a:srgbClr val="343541"/>
                </a:solidFill>
                <a:effectLst/>
                <a:latin typeface="Söhne"/>
              </a:rPr>
              <a:t>John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expected Mary and </a:t>
            </a:r>
            <a:r>
              <a:rPr lang="en-US" b="0" i="1" u="none" strike="noStrike" dirty="0">
                <a:solidFill>
                  <a:schemeClr val="accent2"/>
                </a:solidFill>
                <a:effectLst/>
                <a:latin typeface="Söhne"/>
              </a:rPr>
              <a:t>himself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to leave the country.</a:t>
            </a:r>
          </a:p>
          <a:p>
            <a:pPr lvl="1"/>
            <a:r>
              <a:rPr lang="en-US" b="0" i="1" u="none" strike="noStrike" dirty="0">
                <a:solidFill>
                  <a:srgbClr val="343541"/>
                </a:solidFill>
                <a:effectLst/>
                <a:latin typeface="Söhne"/>
              </a:rPr>
              <a:t>John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expected Mary and </a:t>
            </a:r>
            <a:r>
              <a:rPr lang="en-US" b="0" i="1" u="none" strike="noStrike" dirty="0">
                <a:solidFill>
                  <a:schemeClr val="accent2"/>
                </a:solidFill>
                <a:effectLst/>
                <a:latin typeface="Söhne"/>
              </a:rPr>
              <a:t>him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to leave the country.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F2A16-D97F-7691-D062-FFDCF926B32D}"/>
              </a:ext>
            </a:extLst>
          </p:cNvPr>
          <p:cNvSpPr txBox="1"/>
          <p:nvPr/>
        </p:nvSpPr>
        <p:spPr>
          <a:xfrm>
            <a:off x="1782768" y="3305058"/>
            <a:ext cx="505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Let's check back with the first example.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BC177C0-A3E2-406C-0A00-CD10C608E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850933"/>
            <a:ext cx="7772400" cy="18794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098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2FD80-3F87-F723-3E11-F945B70F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Caveats and Hints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3196C-142A-D911-A991-B323A40CF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sometimes gives a different answer when the question is repeated.</a:t>
            </a:r>
          </a:p>
          <a:p>
            <a:r>
              <a:rPr lang="en-US" dirty="0"/>
              <a:t>A response doesn't necessarily need a question.</a:t>
            </a:r>
          </a:p>
          <a:p>
            <a:r>
              <a:rPr lang="en-US" dirty="0"/>
              <a:t>Your chat history can affect the response.</a:t>
            </a:r>
          </a:p>
          <a:p>
            <a:r>
              <a:rPr lang="en-US" dirty="0"/>
              <a:t>If you vary the question a bit, it may choose a different response.</a:t>
            </a:r>
          </a:p>
          <a:p>
            <a:r>
              <a:rPr lang="en-US" dirty="0">
                <a:solidFill>
                  <a:schemeClr val="accent1"/>
                </a:solidFill>
              </a:rPr>
              <a:t>Asking the right question is key … as we'll see.</a:t>
            </a:r>
          </a:p>
        </p:txBody>
      </p:sp>
    </p:spTree>
    <p:extLst>
      <p:ext uri="{BB962C8B-B14F-4D97-AF65-F5344CB8AC3E}">
        <p14:creationId xmlns:p14="http://schemas.microsoft.com/office/powerpoint/2010/main" val="35160403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EC800A0-E790-04ED-BA41-582948D28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300" y="2266722"/>
            <a:ext cx="9993400" cy="355264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9876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1C844-21A1-8F1F-6DBC-318A0935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 Anaphora Resolution</a:t>
            </a:r>
          </a:p>
        </p:txBody>
      </p:sp>
      <p:pic>
        <p:nvPicPr>
          <p:cNvPr id="9" name="Content Placeholder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4EEC243-8E00-1E5D-F60C-8F7167B0C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026" y="2376667"/>
            <a:ext cx="8895947" cy="3177124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322316-1C67-1938-D65B-98D1FEC72AE8}"/>
              </a:ext>
            </a:extLst>
          </p:cNvPr>
          <p:cNvSpPr txBox="1"/>
          <p:nvPr/>
        </p:nvSpPr>
        <p:spPr>
          <a:xfrm>
            <a:off x="1170803" y="1853447"/>
            <a:ext cx="6098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Reuland</a:t>
            </a:r>
            <a:r>
              <a:rPr lang="en-US" sz="2800" dirty="0"/>
              <a:t> (2011:86):</a:t>
            </a:r>
          </a:p>
        </p:txBody>
      </p:sp>
    </p:spTree>
    <p:extLst>
      <p:ext uri="{BB962C8B-B14F-4D97-AF65-F5344CB8AC3E}">
        <p14:creationId xmlns:p14="http://schemas.microsoft.com/office/powerpoint/2010/main" val="3640827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5F464-E7F2-84C3-B722-5ADC5C7B5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 Anaphora Resolution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55C502C-164C-1D8B-F857-D9A9083B1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477" y="2248693"/>
            <a:ext cx="8300082" cy="421107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340204-AA49-0128-45F4-10BEBD7754EA}"/>
              </a:ext>
            </a:extLst>
          </p:cNvPr>
          <p:cNvSpPr txBox="1"/>
          <p:nvPr/>
        </p:nvSpPr>
        <p:spPr>
          <a:xfrm>
            <a:off x="838200" y="172547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Reuland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2011:92):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8D904-F485-C98A-6549-8CFBF86A1C12}"/>
              </a:ext>
            </a:extLst>
          </p:cNvPr>
          <p:cNvSpPr/>
          <p:nvPr/>
        </p:nvSpPr>
        <p:spPr>
          <a:xfrm>
            <a:off x="5496910" y="4409092"/>
            <a:ext cx="660608" cy="40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801D49-77A2-CD78-625C-3EBBA06CE791}"/>
              </a:ext>
            </a:extLst>
          </p:cNvPr>
          <p:cNvSpPr/>
          <p:nvPr/>
        </p:nvSpPr>
        <p:spPr>
          <a:xfrm>
            <a:off x="5496910" y="5087007"/>
            <a:ext cx="1198180" cy="404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4D88A-B0E4-3611-9AA7-8D8A7DDECA07}"/>
              </a:ext>
            </a:extLst>
          </p:cNvPr>
          <p:cNvSpPr/>
          <p:nvPr/>
        </p:nvSpPr>
        <p:spPr>
          <a:xfrm>
            <a:off x="4976648" y="5759669"/>
            <a:ext cx="951186" cy="404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8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35228-1DC2-14E9-5369-AE2F5CAE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 Anaphora Resolution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9B269C4-F1CA-4F0B-89FC-7A68EEF19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600" y="3078135"/>
            <a:ext cx="9956800" cy="1930400"/>
          </a:xfrm>
        </p:spPr>
      </p:pic>
      <p:pic>
        <p:nvPicPr>
          <p:cNvPr id="6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CB5E3AC-A042-4958-7E59-C70256FDC3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679" r="216" b="32099"/>
          <a:stretch/>
        </p:blipFill>
        <p:spPr>
          <a:xfrm>
            <a:off x="1643116" y="2165130"/>
            <a:ext cx="8642245" cy="75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3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4EB5758-7730-8E55-AA1B-C28ACFAF9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410" y="2142633"/>
            <a:ext cx="10139180" cy="305990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98595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35228-1DC2-14E9-5369-AE2F5CAE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 Anaphora Resolution</a:t>
            </a:r>
          </a:p>
        </p:txBody>
      </p:sp>
      <p:pic>
        <p:nvPicPr>
          <p:cNvPr id="6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CB5E3AC-A042-4958-7E59-C70256FDC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46" r="216" b="15637"/>
          <a:stretch/>
        </p:blipFill>
        <p:spPr>
          <a:xfrm>
            <a:off x="1774877" y="2187146"/>
            <a:ext cx="8642245" cy="778475"/>
          </a:xfrm>
          <a:prstGeom prst="rect">
            <a:avLst/>
          </a:prstGeom>
        </p:spPr>
      </p:pic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CACE6C2-1A18-C22D-A03B-AAF841DB2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9500" y="2965621"/>
            <a:ext cx="10033000" cy="1943100"/>
          </a:xfr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F962B6B-A35C-1D71-CC12-21179EE793BF}"/>
              </a:ext>
            </a:extLst>
          </p:cNvPr>
          <p:cNvSpPr/>
          <p:nvPr/>
        </p:nvSpPr>
        <p:spPr>
          <a:xfrm>
            <a:off x="5387546" y="2187146"/>
            <a:ext cx="1309816" cy="3892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F5BA59-6CCE-931F-AA77-2EF3D23F9254}"/>
              </a:ext>
            </a:extLst>
          </p:cNvPr>
          <p:cNvSpPr txBox="1"/>
          <p:nvPr/>
        </p:nvSpPr>
        <p:spPr>
          <a:xfrm>
            <a:off x="5340723" y="1797908"/>
            <a:ext cx="1274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intervener</a:t>
            </a:r>
          </a:p>
        </p:txBody>
      </p:sp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EF1CCF2-672F-FCEE-59A3-C5209ABF0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0" y="4914901"/>
            <a:ext cx="10088674" cy="19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0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38E64DF8-E594-DD08-1635-A7D4B73B8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706" y="2081049"/>
            <a:ext cx="9756588" cy="1936230"/>
          </a:xfrm>
          <a:ln>
            <a:solidFill>
              <a:schemeClr val="tx1"/>
            </a:solidFill>
          </a:ln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1809AAD-D094-1477-E07B-D0C7A52D3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705" y="4141951"/>
            <a:ext cx="9561629" cy="22378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170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35228-1DC2-14E9-5369-AE2F5CAE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 Anaphora Resolution</a:t>
            </a:r>
          </a:p>
        </p:txBody>
      </p:sp>
      <p:pic>
        <p:nvPicPr>
          <p:cNvPr id="6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CB5E3AC-A042-4958-7E59-C70256FDC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222" r="216" b="170"/>
          <a:stretch/>
        </p:blipFill>
        <p:spPr>
          <a:xfrm>
            <a:off x="1898445" y="2198018"/>
            <a:ext cx="8642245" cy="685802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F962B6B-A35C-1D71-CC12-21179EE793BF}"/>
              </a:ext>
            </a:extLst>
          </p:cNvPr>
          <p:cNvSpPr/>
          <p:nvPr/>
        </p:nvSpPr>
        <p:spPr>
          <a:xfrm>
            <a:off x="4964599" y="2198018"/>
            <a:ext cx="1013254" cy="4001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F5BA59-6CCE-931F-AA77-2EF3D23F9254}"/>
              </a:ext>
            </a:extLst>
          </p:cNvPr>
          <p:cNvSpPr txBox="1"/>
          <p:nvPr/>
        </p:nvSpPr>
        <p:spPr>
          <a:xfrm>
            <a:off x="4862929" y="1864894"/>
            <a:ext cx="1274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intervener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04A8E60-B0A4-CE29-2B40-71EB9C593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6666" y="3391150"/>
            <a:ext cx="9969500" cy="1955800"/>
          </a:xfrm>
        </p:spPr>
      </p:pic>
    </p:spTree>
    <p:extLst>
      <p:ext uri="{BB962C8B-B14F-4D97-AF65-F5344CB8AC3E}">
        <p14:creationId xmlns:p14="http://schemas.microsoft.com/office/powerpoint/2010/main" val="323587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E819397-D074-4B46-3DF3-FF48D5D6B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10332"/>
            <a:ext cx="10515599" cy="356827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806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A4DE-0410-84F9-AEAE-06219ACA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Anaphora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1CCF2-EFCA-8C94-F554-443422DA5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examples from (</a:t>
            </a:r>
            <a:r>
              <a:rPr lang="en-US" dirty="0" err="1"/>
              <a:t>Reuland</a:t>
            </a:r>
            <a:r>
              <a:rPr lang="en-US" dirty="0"/>
              <a:t> 2011)</a:t>
            </a:r>
            <a:r>
              <a:rPr lang="en-US" baseline="30000" dirty="0"/>
              <a:t> 1</a:t>
            </a:r>
            <a:endParaRPr lang="en-US" dirty="0"/>
          </a:p>
          <a:p>
            <a:pPr lvl="1"/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Alice looked at the Queen. </a:t>
            </a:r>
            <a:r>
              <a:rPr lang="en-US" b="1" i="0" u="none" strike="noStrike" dirty="0">
                <a:solidFill>
                  <a:srgbClr val="FF0000"/>
                </a:solidFill>
                <a:effectLst/>
                <a:latin typeface="Söhne"/>
              </a:rPr>
              <a:t>She</a:t>
            </a:r>
            <a:r>
              <a:rPr lang="en-US" b="0" i="0" u="none" strike="noStrike" dirty="0">
                <a:solidFill>
                  <a:srgbClr val="343541"/>
                </a:solidFill>
                <a:effectLst/>
                <a:latin typeface="Söhne"/>
              </a:rPr>
              <a:t> was angry.		(pg4)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white rabbit </a:t>
            </a:r>
            <a:r>
              <a:rPr lang="en-US" dirty="0"/>
              <a:t>jumped from behind the bushes.	(pg26)</a:t>
            </a:r>
          </a:p>
          <a:p>
            <a:pPr marL="457200" lvl="1" indent="0">
              <a:buNone/>
            </a:pPr>
            <a:r>
              <a:rPr lang="en-US" dirty="0"/>
              <a:t>    The </a:t>
            </a:r>
            <a:r>
              <a:rPr lang="en-US" b="1" dirty="0"/>
              <a:t>animal</a:t>
            </a:r>
            <a:r>
              <a:rPr lang="en-US" dirty="0"/>
              <a:t> looked around and then </a:t>
            </a:r>
            <a:r>
              <a:rPr lang="en-US" b="1" dirty="0">
                <a:solidFill>
                  <a:srgbClr val="FF0000"/>
                </a:solidFill>
              </a:rPr>
              <a:t>he</a:t>
            </a:r>
            <a:r>
              <a:rPr lang="en-US" dirty="0"/>
              <a:t> ran away to avoid the angry queen.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BDBB87-AE2C-BB72-94D5-C17982CE5187}"/>
              </a:ext>
            </a:extLst>
          </p:cNvPr>
          <p:cNvSpPr txBox="1"/>
          <p:nvPr/>
        </p:nvSpPr>
        <p:spPr>
          <a:xfrm>
            <a:off x="956440" y="6311900"/>
            <a:ext cx="76305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aseline="30000" dirty="0"/>
              <a:t>1</a:t>
            </a:r>
            <a:r>
              <a:rPr lang="en-US" sz="2000" i="1" dirty="0"/>
              <a:t>Reuland, E., Anaphora and Language Design</a:t>
            </a:r>
            <a:r>
              <a:rPr lang="en-US" sz="2000" dirty="0"/>
              <a:t> (2011), MIT Press.</a:t>
            </a:r>
          </a:p>
        </p:txBody>
      </p:sp>
    </p:spTree>
    <p:extLst>
      <p:ext uri="{BB962C8B-B14F-4D97-AF65-F5344CB8AC3E}">
        <p14:creationId xmlns:p14="http://schemas.microsoft.com/office/powerpoint/2010/main" val="32493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FD52B-4B1E-C9D1-75C2-EB5C0726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Anaphora Resolution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27E77BF-CA4E-DB3C-7173-81BBCF906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3093244"/>
            <a:ext cx="8128000" cy="1816100"/>
          </a:xfr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BD0FE3-7144-0FBC-6693-391261372AF9}"/>
              </a:ext>
            </a:extLst>
          </p:cNvPr>
          <p:cNvSpPr txBox="1"/>
          <p:nvPr/>
        </p:nvSpPr>
        <p:spPr>
          <a:xfrm>
            <a:off x="1590931" y="2401500"/>
            <a:ext cx="8220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343541"/>
                </a:solidFill>
                <a:effectLst/>
                <a:latin typeface="Söhne"/>
              </a:rPr>
              <a:t>Alice looked at the Queen. 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Söhne"/>
              </a:rPr>
              <a:t>She</a:t>
            </a:r>
            <a:r>
              <a:rPr lang="en-US" sz="2400" b="0" i="0" u="none" strike="noStrike" dirty="0">
                <a:solidFill>
                  <a:srgbClr val="343541"/>
                </a:solidFill>
                <a:effectLst/>
                <a:latin typeface="Söhne"/>
              </a:rPr>
              <a:t> was angry.		(pg4)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01F7EE-164E-535D-CCDF-A1A74CF0AB55}"/>
              </a:ext>
            </a:extLst>
          </p:cNvPr>
          <p:cNvSpPr txBox="1"/>
          <p:nvPr/>
        </p:nvSpPr>
        <p:spPr>
          <a:xfrm>
            <a:off x="2032000" y="5263978"/>
            <a:ext cx="8393388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Ambiguous, but nearly all students in class picked the Queen also.</a:t>
            </a:r>
          </a:p>
        </p:txBody>
      </p:sp>
    </p:spTree>
    <p:extLst>
      <p:ext uri="{BB962C8B-B14F-4D97-AF65-F5344CB8AC3E}">
        <p14:creationId xmlns:p14="http://schemas.microsoft.com/office/powerpoint/2010/main" val="428259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8A06457-1D23-BFD3-DD84-5ACEDFEAB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559" y="2270234"/>
            <a:ext cx="9404882" cy="322667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4900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ED3F-4570-F8C9-7FA7-DA50826D6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and Anaphora Resolution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5EAE06C-BB70-8110-D46C-B352127AF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300" y="3177682"/>
            <a:ext cx="9169400" cy="1968500"/>
          </a:xfr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397E29-F409-CDD9-54D3-38057A01CE26}"/>
              </a:ext>
            </a:extLst>
          </p:cNvPr>
          <p:cNvSpPr txBox="1"/>
          <p:nvPr/>
        </p:nvSpPr>
        <p:spPr>
          <a:xfrm>
            <a:off x="1244428" y="2062718"/>
            <a:ext cx="97031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white rabbit </a:t>
            </a:r>
            <a:r>
              <a:rPr lang="en-US" sz="2400" dirty="0"/>
              <a:t>jumped from behind the bushes.	(</a:t>
            </a:r>
            <a:r>
              <a:rPr lang="en-US" sz="2400" dirty="0" err="1"/>
              <a:t>Reuland</a:t>
            </a:r>
            <a:r>
              <a:rPr lang="en-US" sz="2400" dirty="0"/>
              <a:t> 2011: 26)</a:t>
            </a:r>
          </a:p>
          <a:p>
            <a:r>
              <a:rPr lang="en-US" sz="2400" dirty="0"/>
              <a:t>The </a:t>
            </a:r>
            <a:r>
              <a:rPr lang="en-US" sz="2400" b="1" dirty="0"/>
              <a:t>animal</a:t>
            </a:r>
            <a:r>
              <a:rPr lang="en-US" sz="2400" dirty="0"/>
              <a:t> looked around and then </a:t>
            </a:r>
            <a:r>
              <a:rPr lang="en-US" sz="2400" b="1" dirty="0">
                <a:solidFill>
                  <a:srgbClr val="FF0000"/>
                </a:solidFill>
              </a:rPr>
              <a:t>he</a:t>
            </a:r>
            <a:r>
              <a:rPr lang="en-US" sz="2400" dirty="0"/>
              <a:t> ran away to avoid the angry queen.</a:t>
            </a:r>
          </a:p>
        </p:txBody>
      </p:sp>
    </p:spTree>
    <p:extLst>
      <p:ext uri="{BB962C8B-B14F-4D97-AF65-F5344CB8AC3E}">
        <p14:creationId xmlns:p14="http://schemas.microsoft.com/office/powerpoint/2010/main" val="40947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08EC-3DFD-941D-B96E-72C25EC1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Bard</a:t>
            </a:r>
          </a:p>
        </p:txBody>
      </p:sp>
      <p:pic>
        <p:nvPicPr>
          <p:cNvPr id="5" name="Content Placeholder 4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4050F0F9-DAE7-C5D9-9F6B-A343453BD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273" y="2091559"/>
            <a:ext cx="9005453" cy="1839310"/>
          </a:xfrm>
          <a:ln>
            <a:solidFill>
              <a:schemeClr val="tx1"/>
            </a:solidFill>
          </a:ln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02F662-1581-4FAA-A2D6-478C82920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002" y="3930869"/>
            <a:ext cx="8615993" cy="26375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55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974</Words>
  <Application>Microsoft Macintosh PowerPoint</Application>
  <PresentationFormat>Widescreen</PresentationFormat>
  <Paragraphs>129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Söhne</vt:lpstr>
      <vt:lpstr>Times</vt:lpstr>
      <vt:lpstr>Arial</vt:lpstr>
      <vt:lpstr>Calibri</vt:lpstr>
      <vt:lpstr>Calibri Light</vt:lpstr>
      <vt:lpstr>Helvetica</vt:lpstr>
      <vt:lpstr>Office Theme</vt:lpstr>
      <vt:lpstr>Generative AI and Language Understanding: Part 2</vt:lpstr>
      <vt:lpstr>This is the era of Generative AI</vt:lpstr>
      <vt:lpstr>Part 2</vt:lpstr>
      <vt:lpstr>Some Caveats and Hints</vt:lpstr>
      <vt:lpstr>ChatGPT and Anaphora Resolution</vt:lpstr>
      <vt:lpstr>ChatGPT and Anaphora Resolution</vt:lpstr>
      <vt:lpstr>Google Bard</vt:lpstr>
      <vt:lpstr>ChatGPT and Anaphora Resolution</vt:lpstr>
      <vt:lpstr>Google Bard</vt:lpstr>
      <vt:lpstr>ChatGPT and Anaphora Resolution</vt:lpstr>
      <vt:lpstr>Google Bard</vt:lpstr>
      <vt:lpstr>ChatGPT and Anaphora Resolution</vt:lpstr>
      <vt:lpstr>Google Bard</vt:lpstr>
      <vt:lpstr>ChatGPT and Anaphora Resolution</vt:lpstr>
      <vt:lpstr>Google Bard</vt:lpstr>
      <vt:lpstr>ChatGPT and Anaphora Resolution</vt:lpstr>
      <vt:lpstr>Google Bard</vt:lpstr>
      <vt:lpstr>ChatGPT and Pronominal Binding</vt:lpstr>
      <vt:lpstr>ChatGPT and Pronominal Binding</vt:lpstr>
      <vt:lpstr>Google Bard</vt:lpstr>
      <vt:lpstr>ChatGPT and Pronominal Binding</vt:lpstr>
      <vt:lpstr>Google Bard</vt:lpstr>
      <vt:lpstr>ChatGPT and Pronominal Binding</vt:lpstr>
      <vt:lpstr>Google Bard</vt:lpstr>
      <vt:lpstr>ChatGPT and Pronominal Binding</vt:lpstr>
      <vt:lpstr>Google Bard</vt:lpstr>
      <vt:lpstr>ChatGPT and Pronominal Binding</vt:lpstr>
      <vt:lpstr>Google Bard</vt:lpstr>
      <vt:lpstr>ChatGPT and Pronominal Binding</vt:lpstr>
      <vt:lpstr>Google Bard</vt:lpstr>
      <vt:lpstr>Google Bard</vt:lpstr>
      <vt:lpstr>ChatGPT and  Anaphora Resolution</vt:lpstr>
      <vt:lpstr>Google Bard</vt:lpstr>
      <vt:lpstr>Google Bard</vt:lpstr>
      <vt:lpstr>ChatGPT and  Anaphora Resolution</vt:lpstr>
      <vt:lpstr>Google Bard</vt:lpstr>
      <vt:lpstr>ChatGPT and  Anaphora Resolution</vt:lpstr>
      <vt:lpstr>Google Bard</vt:lpstr>
      <vt:lpstr>ChatGPT and  Anaphora Resolution</vt:lpstr>
      <vt:lpstr>Google Bard</vt:lpstr>
      <vt:lpstr>ChatGPT and  Anaphora Resolution</vt:lpstr>
      <vt:lpstr>ChatGPT and  Anaphora Resolution</vt:lpstr>
      <vt:lpstr>ChatGPT and  Anaphora Resolution</vt:lpstr>
      <vt:lpstr>Google Bard</vt:lpstr>
      <vt:lpstr>ChatGPT and  Anaphora Resolution</vt:lpstr>
      <vt:lpstr>Google Bard</vt:lpstr>
      <vt:lpstr>ChatGPT and  Anaphora Resolution</vt:lpstr>
      <vt:lpstr>Google Bard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ChatGPT</dc:title>
  <dc:creator>sandiway@mac.com</dc:creator>
  <cp:lastModifiedBy>sandiway@mac.com</cp:lastModifiedBy>
  <cp:revision>47</cp:revision>
  <cp:lastPrinted>2023-01-27T06:51:49Z</cp:lastPrinted>
  <dcterms:created xsi:type="dcterms:W3CDTF">2023-01-20T21:03:38Z</dcterms:created>
  <dcterms:modified xsi:type="dcterms:W3CDTF">2023-03-27T22:48:48Z</dcterms:modified>
</cp:coreProperties>
</file>